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266" r:id="rId5"/>
    <p:sldId id="267" r:id="rId6"/>
    <p:sldId id="268" r:id="rId7"/>
    <p:sldId id="269" r:id="rId8"/>
    <p:sldId id="270" r:id="rId9"/>
    <p:sldId id="271" r:id="rId10"/>
    <p:sldId id="272" r:id="rId11"/>
    <p:sldId id="273" r:id="rId12"/>
    <p:sldId id="274" r:id="rId13"/>
    <p:sldId id="275" r:id="rId14"/>
    <p:sldId id="276" r:id="rId15"/>
    <p:sldId id="277"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258" r:id="rId32"/>
    <p:sldId id="301" r:id="rId33"/>
    <p:sldId id="302" r:id="rId34"/>
    <p:sldId id="259" r:id="rId3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6"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F2D78F-03AD-47F8-B8B1-AB5BB436573D}" type="slidenum">
              <a:rPr lang="en-US" altLang="en-US"/>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77" name="Google Shape;77;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83" name="Google Shape;83;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30" name="Google Shape;30;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p:txBody>
      </p:sp>
      <p:sp>
        <p:nvSpPr>
          <p:cNvPr id="36" name="Google Shape;36;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42" name="Google Shape;42;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43" name="Google Shape;43;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49" name="Google Shape;49;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50" name="Google Shape;50;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51" name="Google Shape;51;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52" name="Google Shape;52;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60"/>
        <p:cNvGrpSpPr/>
        <p:nvPr/>
      </p:nvGrpSpPr>
      <p:grpSpPr>
        <a:xfrm>
          <a:off x="0" y="0"/>
          <a:ext cx="0" cy="0"/>
          <a:chOff x="0" y="0"/>
          <a:chExt cx="0" cy="0"/>
        </a:xfrm>
      </p:grpSpPr>
      <p:sp>
        <p:nvSpPr>
          <p:cNvPr id="61" name="Google Shape;61;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p:txBody>
      </p:sp>
      <p:sp>
        <p:nvSpPr>
          <p:cNvPr id="63" name="Google Shape;63;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64" name="Google Shape;64;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56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48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0" name="Google Shape;70;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71" name="Google Shape;71;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pic>
        <p:nvPicPr>
          <p:cNvPr id="15" name="Google Shape;15;p11"/>
          <p:cNvPicPr preferRelativeResize="0"/>
          <p:nvPr/>
        </p:nvPicPr>
        <p:blipFill rotWithShape="1">
          <a:blip r:embed="rId12"/>
          <a:srcRect/>
          <a:stretch>
            <a:fillRect/>
          </a:stretch>
        </p:blipFill>
        <p:spPr>
          <a:xfrm>
            <a:off x="15851544" y="354999"/>
            <a:ext cx="2148469" cy="1298612"/>
          </a:xfrm>
          <a:prstGeom prst="rect">
            <a:avLst/>
          </a:prstGeom>
          <a:noFill/>
          <a:ln>
            <a:noFill/>
          </a:ln>
        </p:spPr>
      </p:pic>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41298" y="223009"/>
            <a:ext cx="1308102" cy="1370891"/>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10.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2.jpe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alpha val="60000"/>
          </a:schemeClr>
        </a:solidFill>
        <a:effectLst/>
      </p:bgPr>
    </p:bg>
    <p:spTree>
      <p:nvGrpSpPr>
        <p:cNvPr id="1" name="Shape 89"/>
        <p:cNvGrpSpPr/>
        <p:nvPr/>
      </p:nvGrpSpPr>
      <p:grpSpPr>
        <a:xfrm>
          <a:off x="0" y="0"/>
          <a:ext cx="0" cy="0"/>
          <a:chOff x="0" y="0"/>
          <a:chExt cx="0" cy="0"/>
        </a:xfrm>
      </p:grpSpPr>
      <p:sp>
        <p:nvSpPr>
          <p:cNvPr id="90" name="Google Shape;90;p1"/>
          <p:cNvSpPr/>
          <p:nvPr/>
        </p:nvSpPr>
        <p:spPr>
          <a:xfrm>
            <a:off x="15659100" y="114300"/>
            <a:ext cx="2628900" cy="10515600"/>
          </a:xfrm>
          <a:prstGeom prst="rect">
            <a:avLst/>
          </a:prstGeom>
          <a:solidFill>
            <a:srgbClr val="F6F6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92" name="Google Shape;92;p1"/>
          <p:cNvPicPr preferRelativeResize="0"/>
          <p:nvPr/>
        </p:nvPicPr>
        <p:blipFill rotWithShape="1">
          <a:blip r:embed="rId1"/>
          <a:srcRect/>
          <a:stretch>
            <a:fillRect/>
          </a:stretch>
        </p:blipFill>
        <p:spPr>
          <a:xfrm>
            <a:off x="15851544" y="354999"/>
            <a:ext cx="2148469" cy="1298612"/>
          </a:xfrm>
          <a:prstGeom prst="rect">
            <a:avLst/>
          </a:prstGeom>
          <a:noFill/>
          <a:ln>
            <a:noFill/>
          </a:ln>
        </p:spPr>
      </p:pic>
      <p:sp>
        <p:nvSpPr>
          <p:cNvPr id="93" name="Google Shape;93;p1"/>
          <p:cNvSpPr/>
          <p:nvPr/>
        </p:nvSpPr>
        <p:spPr>
          <a:xfrm>
            <a:off x="2590800" y="3086100"/>
            <a:ext cx="11844130" cy="34137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a:solidFill>
                  <a:schemeClr val="dk1"/>
                </a:solidFill>
                <a:latin typeface="Cambria" panose="02040503050406030204"/>
                <a:ea typeface="Cambria" panose="02040503050406030204"/>
                <a:cs typeface="Cambria" panose="02040503050406030204"/>
                <a:sym typeface="Cambria" panose="02040503050406030204"/>
              </a:rPr>
            </a:br>
            <a:endParaRPr sz="18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sz="28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r>
              <a:rPr lang="en-US" sz="2800" b="1" i="0" u="none" strike="noStrike" cap="none">
                <a:solidFill>
                  <a:schemeClr val="dk1"/>
                </a:solidFill>
                <a:latin typeface="Cambria" panose="02040503050406030204"/>
                <a:ea typeface="Cambria" panose="02040503050406030204"/>
                <a:cs typeface="Cambria" panose="02040503050406030204"/>
                <a:sym typeface="Cambria" panose="02040503050406030204"/>
              </a:rPr>
              <a:t>       </a:t>
            </a:r>
            <a:endParaRPr sz="42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r>
              <a:rPr lang="en-IN" sz="4200" b="1" i="0" u="none" strike="noStrike" cap="none">
                <a:solidFill>
                  <a:schemeClr val="dk1"/>
                </a:solidFill>
                <a:latin typeface="Cambria" panose="02040503050406030204"/>
                <a:ea typeface="Cambria" panose="02040503050406030204"/>
                <a:cs typeface="Cambria" panose="02040503050406030204"/>
                <a:sym typeface="Cambria" panose="02040503050406030204"/>
              </a:rPr>
              <a:t>Matter in Our Surroundings</a:t>
            </a:r>
            <a:endParaRPr sz="42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sz="32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br>
              <a:rPr lang="en-US" sz="3200" b="1" i="0" u="none" strike="noStrike" cap="none">
                <a:solidFill>
                  <a:schemeClr val="dk1"/>
                </a:solidFill>
                <a:latin typeface="Cambria" panose="02040503050406030204"/>
                <a:ea typeface="Cambria" panose="02040503050406030204"/>
                <a:cs typeface="Cambria" panose="02040503050406030204"/>
                <a:sym typeface="Cambria" panose="02040503050406030204"/>
              </a:rPr>
            </a:b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4" name="Google Shape;94;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457200" y="1872615"/>
            <a:ext cx="8229600" cy="1720215"/>
          </a:xfrm>
        </p:spPr>
        <p:txBody>
          <a:bodyPr>
            <a:normAutofit/>
          </a:bodyPr>
          <a:lstStyle/>
          <a:p>
            <a:r>
              <a:rPr lang="en-US" altLang="en-US" sz="7200" b="1">
                <a:solidFill>
                  <a:srgbClr val="FF3300"/>
                </a:solidFill>
                <a:latin typeface="Times New Roman" panose="02020603050405020304" pitchFamily="18" charset="0"/>
              </a:rPr>
              <a:t>3) </a:t>
            </a:r>
            <a:r>
              <a:rPr lang="en-US" altLang="en-US" sz="7200" b="1" u="sng">
                <a:solidFill>
                  <a:srgbClr val="FF3300"/>
                </a:solidFill>
                <a:latin typeface="Times New Roman" panose="02020603050405020304" pitchFamily="18" charset="0"/>
              </a:rPr>
              <a:t>States of matter</a:t>
            </a:r>
            <a:endParaRPr lang="en-IN" altLang="en-US" sz="7200"/>
          </a:p>
        </p:txBody>
      </p:sp>
      <p:sp>
        <p:nvSpPr>
          <p:cNvPr id="3" name="Content Placeholder 2"/>
          <p:cNvSpPr>
            <a:spLocks noGrp="1"/>
          </p:cNvSpPr>
          <p:nvPr>
            <p:ph idx="1"/>
          </p:nvPr>
        </p:nvSpPr>
        <p:spPr>
          <a:xfrm>
            <a:off x="457200" y="3836670"/>
            <a:ext cx="12960985" cy="6076950"/>
          </a:xfrm>
        </p:spPr>
        <p:txBody>
          <a:bodyPr>
            <a:normAutofit/>
          </a:bodyPr>
          <a:lstStyle/>
          <a:p>
            <a:pPr marL="114300" indent="0" eaLnBrk="1" hangingPunct="1">
              <a:buNone/>
              <a:defRPr/>
            </a:pPr>
            <a:r>
              <a:rPr lang="en-US" altLang="en-US" sz="5400" b="1" dirty="0">
                <a:solidFill>
                  <a:srgbClr val="3333FF"/>
                </a:solidFill>
              </a:rPr>
              <a:t>Matter exists in three different states. </a:t>
            </a:r>
            <a:endParaRPr lang="en-US" altLang="en-US" sz="5400" b="1" dirty="0">
              <a:solidFill>
                <a:srgbClr val="3333FF"/>
              </a:solidFill>
            </a:endParaRPr>
          </a:p>
          <a:p>
            <a:pPr marL="0" indent="0" eaLnBrk="1" hangingPunct="1">
              <a:buFontTx/>
              <a:buNone/>
              <a:defRPr/>
            </a:pPr>
            <a:r>
              <a:rPr lang="en-US" altLang="en-US" sz="6000" b="1" dirty="0">
                <a:solidFill>
                  <a:srgbClr val="FF0000"/>
                </a:solidFill>
              </a:rPr>
              <a:t>They are :- </a:t>
            </a:r>
            <a:endParaRPr lang="en-US" altLang="en-US" sz="6000" b="1" dirty="0">
              <a:solidFill>
                <a:srgbClr val="FF0000"/>
              </a:solidFill>
            </a:endParaRPr>
          </a:p>
          <a:p>
            <a:pPr marL="0" indent="0" eaLnBrk="1" hangingPunct="1">
              <a:buFontTx/>
              <a:buNone/>
              <a:defRPr/>
            </a:pPr>
            <a:r>
              <a:rPr lang="en-IN" altLang="en-US" sz="6000" b="1" dirty="0">
                <a:solidFill>
                  <a:srgbClr val="3333FF"/>
                </a:solidFill>
              </a:rPr>
              <a:t>i)</a:t>
            </a:r>
            <a:r>
              <a:rPr lang="en-US" altLang="en-US" sz="6000" b="1" dirty="0">
                <a:solidFill>
                  <a:srgbClr val="3333FF"/>
                </a:solidFill>
              </a:rPr>
              <a:t> Solid  </a:t>
            </a:r>
            <a:endParaRPr lang="en-US" altLang="en-US" sz="6000" b="1" dirty="0">
              <a:solidFill>
                <a:srgbClr val="3333FF"/>
              </a:solidFill>
            </a:endParaRPr>
          </a:p>
          <a:p>
            <a:pPr marL="0" indent="0" eaLnBrk="1" hangingPunct="1">
              <a:buFontTx/>
              <a:buNone/>
              <a:defRPr/>
            </a:pPr>
            <a:r>
              <a:rPr lang="en-IN" altLang="en-US" sz="6000" b="1" dirty="0">
                <a:solidFill>
                  <a:srgbClr val="3333FF"/>
                </a:solidFill>
              </a:rPr>
              <a:t>ii)</a:t>
            </a:r>
            <a:r>
              <a:rPr lang="en-US" altLang="en-US" sz="6000" b="1" dirty="0">
                <a:solidFill>
                  <a:srgbClr val="3333FF"/>
                </a:solidFill>
              </a:rPr>
              <a:t> Liquid</a:t>
            </a:r>
            <a:endParaRPr lang="en-US" altLang="en-US" sz="6000" b="1" dirty="0">
              <a:solidFill>
                <a:srgbClr val="3333FF"/>
              </a:solidFill>
            </a:endParaRPr>
          </a:p>
          <a:p>
            <a:pPr marL="0" indent="0" eaLnBrk="1" hangingPunct="1">
              <a:buFontTx/>
              <a:buNone/>
              <a:defRPr/>
            </a:pPr>
            <a:r>
              <a:rPr lang="en-US" altLang="en-US" sz="6000" b="1" dirty="0">
                <a:solidFill>
                  <a:srgbClr val="3333FF"/>
                </a:solidFill>
              </a:rPr>
              <a:t>iii) Gas</a:t>
            </a:r>
            <a:endParaRPr lang="en-US" altLang="en-US" sz="6000" b="1" dirty="0">
              <a:solidFill>
                <a:srgbClr val="3333FF"/>
              </a:solidFill>
            </a:endParaRPr>
          </a:p>
          <a:p>
            <a:pPr>
              <a:defRPr/>
            </a:pP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r>
              <a:rPr lang="en-IN" altLang="en-US" b="1">
                <a:solidFill>
                  <a:srgbClr val="FF0000"/>
                </a:solidFill>
                <a:cs typeface="Arial" panose="020B0604020202020204" pitchFamily="34" charset="0"/>
              </a:rPr>
              <a:t>States of matter</a:t>
            </a:r>
            <a:endParaRPr lang="en-IN" altLang="en-US" b="1">
              <a:solidFill>
                <a:srgbClr val="FF0000"/>
              </a:solidFill>
              <a:cs typeface="Arial" panose="020B0604020202020204" pitchFamily="34" charset="0"/>
            </a:endParaRPr>
          </a:p>
        </p:txBody>
      </p:sp>
      <p:sp>
        <p:nvSpPr>
          <p:cNvPr id="3" name="Content Placeholder 2"/>
          <p:cNvSpPr>
            <a:spLocks noGrp="1"/>
          </p:cNvSpPr>
          <p:nvPr>
            <p:ph idx="1"/>
          </p:nvPr>
        </p:nvSpPr>
        <p:spPr>
          <a:xfrm>
            <a:off x="2971800" y="1928813"/>
            <a:ext cx="12344400" cy="7534275"/>
          </a:xfrm>
        </p:spPr>
        <p:txBody>
          <a:bodyPr/>
          <a:lstStyle/>
          <a:p>
            <a:pPr>
              <a:buFontTx/>
              <a:buNone/>
              <a:defRPr/>
            </a:pPr>
            <a:endParaRPr lang="en-US" dirty="0"/>
          </a:p>
          <a:p>
            <a:pPr marL="514350" indent="-514350">
              <a:buFontTx/>
              <a:buNone/>
              <a:defRPr/>
            </a:pPr>
            <a:r>
              <a:rPr lang="en-US" dirty="0"/>
              <a:t>   </a:t>
            </a:r>
            <a:endParaRPr lang="en-US" dirty="0"/>
          </a:p>
        </p:txBody>
      </p:sp>
      <p:pic>
        <p:nvPicPr>
          <p:cNvPr id="5" name="Picture 4" descr="q.jpg"/>
          <p:cNvPicPr>
            <a:picLocks noChangeAspect="1" noChangeArrowheads="1"/>
          </p:cNvPicPr>
          <p:nvPr/>
        </p:nvPicPr>
        <p:blipFill>
          <a:blip r:embed="rId1"/>
          <a:srcRect/>
          <a:stretch>
            <a:fillRect/>
          </a:stretch>
        </p:blipFill>
        <p:spPr bwMode="auto">
          <a:xfrm>
            <a:off x="2581275" y="2514600"/>
            <a:ext cx="13099257" cy="7265195"/>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2928938" y="0"/>
            <a:ext cx="12344400" cy="1878807"/>
          </a:xfrm>
        </p:spPr>
        <p:txBody>
          <a:bodyPr/>
          <a:lstStyle/>
          <a:p>
            <a:r>
              <a:rPr lang="en-US" altLang="en-US" sz="5400">
                <a:solidFill>
                  <a:srgbClr val="FF0000"/>
                </a:solidFill>
                <a:cs typeface="Arial" panose="020B0604020202020204" pitchFamily="34" charset="0"/>
              </a:rPr>
              <a:t>Solid</a:t>
            </a:r>
            <a:r>
              <a:rPr lang="en-US" altLang="en-US">
                <a:solidFill>
                  <a:srgbClr val="FF0000"/>
                </a:solidFill>
              </a:rPr>
              <a:t> </a:t>
            </a:r>
            <a:endParaRPr lang="en-IN" altLang="en-US">
              <a:solidFill>
                <a:srgbClr val="FF0000"/>
              </a:solidFill>
            </a:endParaRPr>
          </a:p>
        </p:txBody>
      </p:sp>
      <p:sp>
        <p:nvSpPr>
          <p:cNvPr id="3" name="Content Placeholder 2"/>
          <p:cNvSpPr>
            <a:spLocks noGrp="1"/>
          </p:cNvSpPr>
          <p:nvPr>
            <p:ph idx="1"/>
          </p:nvPr>
        </p:nvSpPr>
        <p:spPr>
          <a:xfrm>
            <a:off x="2971800" y="1393032"/>
            <a:ext cx="12344400" cy="8572500"/>
          </a:xfrm>
        </p:spPr>
        <p:txBody>
          <a:bodyPr>
            <a:normAutofit/>
          </a:bodyPr>
          <a:lstStyle/>
          <a:p>
            <a:pPr>
              <a:buFontTx/>
              <a:buNone/>
              <a:defRPr/>
            </a:pPr>
            <a:r>
              <a:rPr lang="en-US" dirty="0"/>
              <a:t>  </a:t>
            </a:r>
            <a:r>
              <a:rPr lang="en-US" dirty="0">
                <a:cs typeface="Arial" panose="020B0604020202020204" pitchFamily="34" charset="0"/>
              </a:rPr>
              <a:t>A substance is said to be solid if it possesses a </a:t>
            </a:r>
            <a:r>
              <a:rPr lang="en-US" dirty="0">
                <a:solidFill>
                  <a:srgbClr val="FF0000"/>
                </a:solidFill>
                <a:cs typeface="Arial" panose="020B0604020202020204" pitchFamily="34" charset="0"/>
              </a:rPr>
              <a:t>definite volume and definite shape </a:t>
            </a:r>
            <a:endParaRPr lang="en-US" dirty="0">
              <a:solidFill>
                <a:srgbClr val="FF0000"/>
              </a:solidFill>
              <a:cs typeface="Arial" panose="020B0604020202020204" pitchFamily="34" charset="0"/>
            </a:endParaRPr>
          </a:p>
          <a:p>
            <a:pPr>
              <a:buFontTx/>
              <a:buNone/>
              <a:defRPr/>
            </a:pPr>
            <a:r>
              <a:rPr lang="en-US" dirty="0">
                <a:solidFill>
                  <a:srgbClr val="FFFF00"/>
                </a:solidFill>
                <a:cs typeface="Arial" panose="020B0604020202020204" pitchFamily="34" charset="0"/>
              </a:rPr>
              <a:t>         </a:t>
            </a:r>
            <a:r>
              <a:rPr lang="en-US" dirty="0">
                <a:cs typeface="Arial" panose="020B0604020202020204" pitchFamily="34" charset="0"/>
              </a:rPr>
              <a:t>e.g. sugar, rock , table , gold , iron etc. </a:t>
            </a:r>
            <a:endParaRPr lang="en-US" dirty="0">
              <a:cs typeface="Arial" panose="020B0604020202020204" pitchFamily="34" charset="0"/>
            </a:endParaRPr>
          </a:p>
          <a:p>
            <a:pPr>
              <a:buFontTx/>
              <a:buNone/>
              <a:defRPr/>
            </a:pPr>
            <a:endParaRPr lang="en-US" dirty="0"/>
          </a:p>
          <a:p>
            <a:pPr>
              <a:buFontTx/>
              <a:buNone/>
              <a:defRPr/>
            </a:pPr>
            <a:endParaRPr lang="en-US" dirty="0"/>
          </a:p>
          <a:p>
            <a:pPr>
              <a:buFontTx/>
              <a:buNone/>
              <a:defRPr/>
            </a:pPr>
            <a:endParaRPr lang="en-US" dirty="0"/>
          </a:p>
          <a:p>
            <a:pPr>
              <a:buFontTx/>
              <a:buNone/>
              <a:defRPr/>
            </a:pPr>
            <a:endParaRPr lang="en-US" dirty="0"/>
          </a:p>
          <a:p>
            <a:pPr>
              <a:buFontTx/>
              <a:buNone/>
              <a:defRPr/>
            </a:pPr>
            <a:endParaRPr lang="en-US" dirty="0"/>
          </a:p>
          <a:p>
            <a:pPr>
              <a:buFontTx/>
              <a:buNone/>
              <a:defRPr/>
            </a:pPr>
            <a:endParaRPr lang="en-US" dirty="0"/>
          </a:p>
          <a:p>
            <a:pPr algn="just">
              <a:buFontTx/>
              <a:buNone/>
              <a:defRPr/>
            </a:pPr>
            <a:r>
              <a:rPr lang="en-US" dirty="0">
                <a:cs typeface="Arial" panose="020B0604020202020204" pitchFamily="34" charset="0"/>
              </a:rPr>
              <a:t>   </a:t>
            </a:r>
            <a:r>
              <a:rPr lang="en-US" b="1" dirty="0">
                <a:solidFill>
                  <a:srgbClr val="200AC2"/>
                </a:solidFill>
                <a:cs typeface="Arial" panose="020B0604020202020204" pitchFamily="34" charset="0"/>
              </a:rPr>
              <a:t>In solids, the constituent particles are held very close to each other in an orderly fashion and there is not much freedom of movement .</a:t>
            </a:r>
            <a:endParaRPr lang="en-IN" b="1" dirty="0">
              <a:solidFill>
                <a:srgbClr val="200AC2"/>
              </a:solidFill>
              <a:cs typeface="Arial" panose="020B0604020202020204" pitchFamily="34" charset="0"/>
            </a:endParaRPr>
          </a:p>
        </p:txBody>
      </p:sp>
      <p:pic>
        <p:nvPicPr>
          <p:cNvPr id="4" name="Picture 3" descr="pics.jpg"/>
          <p:cNvPicPr>
            <a:picLocks noChangeAspect="1" noChangeArrowheads="1"/>
          </p:cNvPicPr>
          <p:nvPr/>
        </p:nvPicPr>
        <p:blipFill>
          <a:blip r:embed="rId1"/>
          <a:srcRect/>
          <a:stretch>
            <a:fillRect/>
          </a:stretch>
        </p:blipFill>
        <p:spPr bwMode="auto">
          <a:xfrm>
            <a:off x="3818732" y="3041015"/>
            <a:ext cx="5250656" cy="3214688"/>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table.jpg"/>
          <p:cNvPicPr>
            <a:picLocks noChangeAspect="1" noChangeArrowheads="1"/>
          </p:cNvPicPr>
          <p:nvPr/>
        </p:nvPicPr>
        <p:blipFill>
          <a:blip r:embed="rId2"/>
          <a:srcRect/>
          <a:stretch>
            <a:fillRect/>
          </a:stretch>
        </p:blipFill>
        <p:spPr bwMode="auto">
          <a:xfrm>
            <a:off x="12973527" y="2412365"/>
            <a:ext cx="3964781" cy="3214688"/>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3086100" y="114300"/>
            <a:ext cx="12344400" cy="1714500"/>
          </a:xfrm>
        </p:spPr>
        <p:txBody>
          <a:bodyPr/>
          <a:lstStyle/>
          <a:p>
            <a:r>
              <a:rPr lang="en-US" altLang="en-US" sz="6000" b="1">
                <a:solidFill>
                  <a:srgbClr val="FF0000"/>
                </a:solidFill>
                <a:cs typeface="Arial" panose="020B0604020202020204" pitchFamily="34" charset="0"/>
              </a:rPr>
              <a:t>LIQUID</a:t>
            </a:r>
            <a:r>
              <a:rPr lang="en-US" altLang="en-US" sz="7200" b="1">
                <a:solidFill>
                  <a:srgbClr val="FF0000"/>
                </a:solidFill>
              </a:rPr>
              <a:t> </a:t>
            </a:r>
            <a:endParaRPr lang="en-IN" altLang="en-US" sz="7200" b="1">
              <a:solidFill>
                <a:srgbClr val="FF0000"/>
              </a:solidFill>
            </a:endParaRPr>
          </a:p>
        </p:txBody>
      </p:sp>
      <p:sp>
        <p:nvSpPr>
          <p:cNvPr id="3" name="Content Placeholder 2"/>
          <p:cNvSpPr>
            <a:spLocks noGrp="1"/>
          </p:cNvSpPr>
          <p:nvPr>
            <p:ph idx="1"/>
          </p:nvPr>
        </p:nvSpPr>
        <p:spPr>
          <a:xfrm>
            <a:off x="3083312" y="1828800"/>
            <a:ext cx="12344400" cy="7822406"/>
          </a:xfrm>
        </p:spPr>
        <p:txBody>
          <a:bodyPr>
            <a:normAutofit fontScale="85000"/>
          </a:bodyPr>
          <a:lstStyle/>
          <a:p>
            <a:pPr algn="just">
              <a:buFontTx/>
              <a:buNone/>
              <a:defRPr/>
            </a:pPr>
            <a:r>
              <a:rPr lang="en-US" dirty="0">
                <a:cs typeface="Arial" panose="020B0604020202020204" pitchFamily="34" charset="0"/>
              </a:rPr>
              <a:t>    </a:t>
            </a:r>
            <a:r>
              <a:rPr lang="en-US" sz="4950" dirty="0">
                <a:cs typeface="Arial" panose="020B0604020202020204" pitchFamily="34" charset="0"/>
              </a:rPr>
              <a:t>A substance is said to be liquid, if it possesses a </a:t>
            </a:r>
            <a:r>
              <a:rPr lang="en-US" sz="4950" dirty="0">
                <a:solidFill>
                  <a:srgbClr val="FF0000"/>
                </a:solidFill>
                <a:cs typeface="Arial" panose="020B0604020202020204" pitchFamily="34" charset="0"/>
              </a:rPr>
              <a:t>definite volume but no definite shape</a:t>
            </a:r>
            <a:r>
              <a:rPr lang="en-US" sz="4950" dirty="0">
                <a:solidFill>
                  <a:srgbClr val="FFFF00"/>
                </a:solidFill>
                <a:cs typeface="Arial" panose="020B0604020202020204" pitchFamily="34" charset="0"/>
              </a:rPr>
              <a:t>. </a:t>
            </a:r>
            <a:r>
              <a:rPr lang="en-US" sz="4950" dirty="0">
                <a:cs typeface="Arial" panose="020B0604020202020204" pitchFamily="34" charset="0"/>
              </a:rPr>
              <a:t>They take up the shape of the vessel in which they are put. </a:t>
            </a:r>
            <a:endParaRPr lang="en-US" sz="4950" dirty="0">
              <a:cs typeface="Arial" panose="020B0604020202020204" pitchFamily="34" charset="0"/>
            </a:endParaRPr>
          </a:p>
          <a:p>
            <a:pPr algn="just">
              <a:buFontTx/>
              <a:buNone/>
              <a:defRPr/>
            </a:pPr>
            <a:r>
              <a:rPr lang="en-US" sz="4950" dirty="0">
                <a:cs typeface="Arial" panose="020B0604020202020204" pitchFamily="34" charset="0"/>
              </a:rPr>
              <a:t>     e.g. water, milk, petrol, oil, mercury, alcohol etc.</a:t>
            </a:r>
            <a:endParaRPr lang="en-US" sz="4950" dirty="0">
              <a:cs typeface="Arial" panose="020B0604020202020204" pitchFamily="34" charset="0"/>
            </a:endParaRPr>
          </a:p>
          <a:p>
            <a:pPr algn="just">
              <a:defRPr/>
            </a:pPr>
            <a:endParaRPr lang="en-US" sz="4950" dirty="0"/>
          </a:p>
          <a:p>
            <a:pPr>
              <a:defRPr/>
            </a:pPr>
            <a:endParaRPr lang="en-US" dirty="0"/>
          </a:p>
          <a:p>
            <a:pPr>
              <a:defRPr/>
            </a:pPr>
            <a:endParaRPr lang="en-US" dirty="0"/>
          </a:p>
          <a:p>
            <a:pPr>
              <a:defRPr/>
            </a:pPr>
            <a:endParaRPr lang="en-US" dirty="0"/>
          </a:p>
          <a:p>
            <a:pPr>
              <a:defRPr/>
            </a:pPr>
            <a:endParaRPr lang="en-US" dirty="0"/>
          </a:p>
          <a:p>
            <a:pPr>
              <a:buFontTx/>
              <a:buNone/>
              <a:defRPr/>
            </a:pPr>
            <a:r>
              <a:rPr lang="en-US" sz="4500" dirty="0">
                <a:cs typeface="Arial" panose="020B0604020202020204" pitchFamily="34" charset="0"/>
              </a:rPr>
              <a:t>    </a:t>
            </a:r>
            <a:r>
              <a:rPr lang="en-US" sz="4950" b="1" dirty="0">
                <a:solidFill>
                  <a:srgbClr val="FF3300"/>
                </a:solidFill>
                <a:cs typeface="Arial" panose="020B0604020202020204" pitchFamily="34" charset="0"/>
              </a:rPr>
              <a:t>In liquids the particle are close to each other but they can move around . </a:t>
            </a:r>
            <a:endParaRPr lang="en-IN" sz="4950" b="1" dirty="0">
              <a:solidFill>
                <a:srgbClr val="FF3300"/>
              </a:solidFill>
              <a:cs typeface="Arial" panose="020B0604020202020204" pitchFamily="34" charset="0"/>
            </a:endParaRPr>
          </a:p>
        </p:txBody>
      </p:sp>
      <p:pic>
        <p:nvPicPr>
          <p:cNvPr id="4" name="Picture 3" descr="milk.jpg"/>
          <p:cNvPicPr>
            <a:picLocks noChangeAspect="1" noChangeArrowheads="1"/>
          </p:cNvPicPr>
          <p:nvPr/>
        </p:nvPicPr>
        <p:blipFill>
          <a:blip r:embed="rId1"/>
          <a:srcRect/>
          <a:stretch>
            <a:fillRect/>
          </a:stretch>
        </p:blipFill>
        <p:spPr bwMode="auto">
          <a:xfrm>
            <a:off x="11323320" y="4607560"/>
            <a:ext cx="3606800" cy="2374265"/>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water.jpg"/>
          <p:cNvPicPr>
            <a:picLocks noChangeAspect="1" noChangeArrowheads="1"/>
          </p:cNvPicPr>
          <p:nvPr/>
        </p:nvPicPr>
        <p:blipFill>
          <a:blip r:embed="rId2"/>
          <a:srcRect/>
          <a:stretch>
            <a:fillRect/>
          </a:stretch>
        </p:blipFill>
        <p:spPr bwMode="auto">
          <a:xfrm>
            <a:off x="3893185" y="4607560"/>
            <a:ext cx="3406140" cy="2374265"/>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itle 1"/>
          <p:cNvSpPr>
            <a:spLocks noGrp="1"/>
          </p:cNvSpPr>
          <p:nvPr>
            <p:ph type="title"/>
          </p:nvPr>
        </p:nvSpPr>
        <p:spPr>
          <a:xfrm>
            <a:off x="2971800" y="-428625"/>
            <a:ext cx="12344400" cy="2250282"/>
          </a:xfrm>
        </p:spPr>
        <p:txBody>
          <a:bodyPr vert="horz" wrap="square" lIns="137160" tIns="68580" rIns="137160" bIns="68580" anchor="ctr" anchorCtr="0"/>
          <a:p>
            <a:r>
              <a:rPr lang="en-US" altLang="en-US" b="1" dirty="0">
                <a:solidFill>
                  <a:srgbClr val="FF0000"/>
                </a:solidFill>
                <a:cs typeface="Arial" panose="020B0604020202020204" pitchFamily="34" charset="0"/>
              </a:rPr>
              <a:t>Gas</a:t>
            </a:r>
            <a:r>
              <a:rPr lang="en-US" altLang="en-US" sz="8100" b="1" dirty="0">
                <a:solidFill>
                  <a:srgbClr val="FF0000"/>
                </a:solidFill>
              </a:rPr>
              <a:t> </a:t>
            </a:r>
            <a:endParaRPr lang="en-IN" altLang="en-US" sz="8100" b="1" dirty="0">
              <a:solidFill>
                <a:srgbClr val="FF0000"/>
              </a:solidFill>
            </a:endParaRPr>
          </a:p>
        </p:txBody>
      </p:sp>
      <p:sp>
        <p:nvSpPr>
          <p:cNvPr id="3" name="Content Placeholder 2"/>
          <p:cNvSpPr>
            <a:spLocks noGrp="1"/>
          </p:cNvSpPr>
          <p:nvPr>
            <p:ph idx="1"/>
          </p:nvPr>
        </p:nvSpPr>
        <p:spPr>
          <a:xfrm>
            <a:off x="2971800" y="1285875"/>
            <a:ext cx="12344400" cy="8679657"/>
          </a:xfrm>
        </p:spPr>
        <p:txBody>
          <a:bodyPr vert="horz" wrap="square" lIns="137160" tIns="68580" rIns="137160" bIns="68580" anchor="t" anchorCtr="0"/>
          <a:p>
            <a:pPr>
              <a:buNone/>
            </a:pPr>
            <a:r>
              <a:rPr lang="en-US" altLang="en-US" dirty="0">
                <a:cs typeface="Arial" panose="020B0604020202020204" pitchFamily="34" charset="0"/>
              </a:rPr>
              <a:t>    A substance is said to be a gas if it </a:t>
            </a:r>
            <a:r>
              <a:rPr lang="en-US" altLang="en-US" dirty="0">
                <a:solidFill>
                  <a:srgbClr val="FF0000"/>
                </a:solidFill>
                <a:cs typeface="Arial" panose="020B0604020202020204" pitchFamily="34" charset="0"/>
              </a:rPr>
              <a:t>neither possesses a definite volume nor a definite shape.</a:t>
            </a:r>
            <a:r>
              <a:rPr lang="en-US" altLang="en-US" dirty="0">
                <a:cs typeface="Arial" panose="020B0604020202020204" pitchFamily="34" charset="0"/>
              </a:rPr>
              <a:t> e.g. hydrogen, oxygen, carbon dioxide, air etc</a:t>
            </a:r>
            <a:r>
              <a:rPr lang="en-US" altLang="en-US" dirty="0"/>
              <a:t>. </a:t>
            </a:r>
            <a:endParaRPr lang="en-US" altLang="en-US" dirty="0"/>
          </a:p>
          <a:p>
            <a:pPr>
              <a:buNone/>
            </a:pPr>
            <a:r>
              <a:rPr lang="en-US" altLang="en-US" dirty="0">
                <a:cs typeface="Arial" panose="020B0604020202020204" pitchFamily="34" charset="0"/>
              </a:rPr>
              <a:t>   </a:t>
            </a:r>
            <a:endParaRPr lang="en-US" altLang="en-US" dirty="0">
              <a:cs typeface="Arial" panose="020B0604020202020204" pitchFamily="34" charset="0"/>
            </a:endParaRPr>
          </a:p>
          <a:p>
            <a:pPr algn="just">
              <a:buNone/>
            </a:pPr>
            <a:r>
              <a:rPr lang="en-US" altLang="en-US" dirty="0">
                <a:cs typeface="Arial" panose="020B0604020202020204" pitchFamily="34" charset="0"/>
              </a:rPr>
              <a:t>   </a:t>
            </a:r>
            <a:r>
              <a:rPr lang="en-US" altLang="en-US" i="1" dirty="0">
                <a:solidFill>
                  <a:srgbClr val="FF3300"/>
                </a:solidFill>
                <a:cs typeface="Arial" panose="020B0604020202020204" pitchFamily="34" charset="0"/>
              </a:rPr>
              <a:t>In gaseous matter, the particles are far apart as compared to those present in solid or liquid state and their movement is easy and fast.  </a:t>
            </a:r>
            <a:endParaRPr lang="en-IN" altLang="en-US" i="1" dirty="0">
              <a:solidFill>
                <a:srgbClr val="FF3300"/>
              </a:solidFill>
              <a:ea typeface="Arial" panose="020B0604020202020204" pitchFamily="34" charset="0"/>
            </a:endParaRPr>
          </a:p>
        </p:txBody>
      </p:sp>
      <p:pic>
        <p:nvPicPr>
          <p:cNvPr id="4" name="Picture 3" descr="fl.jpg"/>
          <p:cNvPicPr>
            <a:picLocks noChangeAspect="1" noChangeArrowheads="1"/>
          </p:cNvPicPr>
          <p:nvPr/>
        </p:nvPicPr>
        <p:blipFill>
          <a:blip r:embed="rId1"/>
          <a:srcRect/>
          <a:stretch>
            <a:fillRect/>
          </a:stretch>
        </p:blipFill>
        <p:spPr bwMode="auto">
          <a:xfrm>
            <a:off x="4190365" y="4555173"/>
            <a:ext cx="9525000" cy="2500313"/>
          </a:xfrm>
          <a:prstGeom prst="rect">
            <a:avLst/>
          </a:prstGeom>
          <a:ln w="9525">
            <a:solidFill>
              <a:srgbClr val="000000"/>
            </a:solidFill>
            <a:miter lim="800000"/>
            <a:headEnd/>
            <a:tailEnd/>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charRg st="0" end="149"/>
                                            </p:txEl>
                                          </p:spTgt>
                                        </p:tgtEl>
                                        <p:attrNameLst>
                                          <p:attrName>style.visibility</p:attrName>
                                        </p:attrNameLst>
                                      </p:cBhvr>
                                      <p:to>
                                        <p:strVal val="visible"/>
                                      </p:to>
                                    </p:set>
                                    <p:animEffect transition="in" filter="blinds(horizontal)">
                                      <p:cBhvr>
                                        <p:cTn id="7" dur="500"/>
                                        <p:tgtEl>
                                          <p:spTgt spid="3">
                                            <p:txEl>
                                              <p:charRg st="0" end="14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charRg st="1" end="1"/>
                                            </p:txEl>
                                          </p:spTgt>
                                        </p:tgtEl>
                                        <p:attrNameLst>
                                          <p:attrName>style.visibility</p:attrName>
                                        </p:attrNameLst>
                                      </p:cBhvr>
                                      <p:to>
                                        <p:strVal val="visible"/>
                                      </p:to>
                                    </p:set>
                                    <p:animEffect transition="in" filter="blinds(horizontal)">
                                      <p:cBhvr>
                                        <p:cTn id="12" dur="500"/>
                                        <p:tgtEl>
                                          <p:spTgt spid="3">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charRg st="155" end="298"/>
                                            </p:txEl>
                                          </p:spTgt>
                                        </p:tgtEl>
                                        <p:attrNameLst>
                                          <p:attrName>style.visibility</p:attrName>
                                        </p:attrNameLst>
                                      </p:cBhvr>
                                      <p:to>
                                        <p:strVal val="visible"/>
                                      </p:to>
                                    </p:set>
                                    <p:animEffect transition="in" filter="blinds(horizontal)">
                                      <p:cBhvr>
                                        <p:cTn id="22" dur="500"/>
                                        <p:tgtEl>
                                          <p:spTgt spid="3">
                                            <p:txEl>
                                              <p:charRg st="155" end="29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4"/>
          <p:cNvSpPr>
            <a:spLocks noGrp="1"/>
          </p:cNvSpPr>
          <p:nvPr>
            <p:ph type="ctrTitle"/>
          </p:nvPr>
        </p:nvSpPr>
        <p:spPr>
          <a:xfrm>
            <a:off x="2400300" y="114300"/>
            <a:ext cx="11658600" cy="685800"/>
          </a:xfrm>
        </p:spPr>
        <p:txBody>
          <a:bodyPr vert="horz" wrap="square" lIns="137160" tIns="68580" rIns="137160" bIns="68580" anchor="ctr" anchorCtr="0">
            <a:normAutofit fontScale="90000"/>
          </a:bodyPr>
          <a:p>
            <a:pPr algn="l" eaLnBrk="1" hangingPunct="1">
              <a:buClrTx/>
              <a:buSzTx/>
              <a:buFontTx/>
            </a:pPr>
            <a:r>
              <a:rPr lang="en-US" altLang="en-US" sz="5400" b="1" dirty="0">
                <a:solidFill>
                  <a:srgbClr val="FF3300"/>
                </a:solidFill>
                <a:latin typeface="Times New Roman" panose="02020603050405020304" pitchFamily="18" charset="0"/>
              </a:rPr>
              <a:t>3) </a:t>
            </a:r>
            <a:r>
              <a:rPr lang="en-US" altLang="en-US" sz="5400" b="1" u="sng" dirty="0">
                <a:solidFill>
                  <a:srgbClr val="FF3300"/>
                </a:solidFill>
                <a:latin typeface="Times New Roman" panose="02020603050405020304" pitchFamily="18" charset="0"/>
              </a:rPr>
              <a:t>States of matter</a:t>
            </a:r>
            <a:r>
              <a:rPr lang="en-US" altLang="en-US" sz="5400" b="1" dirty="0">
                <a:solidFill>
                  <a:srgbClr val="FF3300"/>
                </a:solidFill>
                <a:latin typeface="Times New Roman" panose="02020603050405020304" pitchFamily="18" charset="0"/>
              </a:rPr>
              <a:t> :-</a:t>
            </a:r>
            <a:endParaRPr lang="en-US" altLang="en-US" sz="5400" b="1" dirty="0">
              <a:solidFill>
                <a:srgbClr val="FF3300"/>
              </a:solidFill>
              <a:latin typeface="Times New Roman" panose="02020603050405020304" pitchFamily="18" charset="0"/>
            </a:endParaRPr>
          </a:p>
        </p:txBody>
      </p:sp>
      <p:sp>
        <p:nvSpPr>
          <p:cNvPr id="17411" name="Rectangle 5"/>
          <p:cNvSpPr>
            <a:spLocks noGrp="1"/>
          </p:cNvSpPr>
          <p:nvPr>
            <p:ph type="subTitle" idx="1"/>
          </p:nvPr>
        </p:nvSpPr>
        <p:spPr>
          <a:xfrm>
            <a:off x="2400300" y="800100"/>
            <a:ext cx="13487400" cy="8801100"/>
          </a:xfrm>
        </p:spPr>
        <p:txBody>
          <a:bodyPr vert="horz" wrap="square" lIns="137160" tIns="68580" rIns="137160" bIns="68580" anchor="t" anchorCtr="0"/>
          <a:p>
            <a:pPr algn="l" eaLnBrk="1" hangingPunct="1">
              <a:buClrTx/>
              <a:buSzTx/>
              <a:buFontTx/>
            </a:pPr>
            <a:r>
              <a:rPr lang="en-US" altLang="en-US" sz="4200" b="1" dirty="0">
                <a:solidFill>
                  <a:srgbClr val="FF3300"/>
                </a:solidFill>
                <a:latin typeface="+mn-lt"/>
                <a:ea typeface="+mn-ea"/>
                <a:cs typeface="+mn-cs"/>
              </a:rPr>
              <a:t>a) </a:t>
            </a:r>
            <a:r>
              <a:rPr lang="en-US" altLang="en-US" sz="4200" b="1" u="sng" dirty="0">
                <a:solidFill>
                  <a:srgbClr val="FF3300"/>
                </a:solidFill>
                <a:latin typeface="+mn-lt"/>
                <a:ea typeface="+mn-ea"/>
                <a:cs typeface="+mn-cs"/>
              </a:rPr>
              <a:t>Properties of solids</a:t>
            </a:r>
            <a:r>
              <a:rPr lang="en-US" altLang="en-US" sz="4200" b="1" dirty="0">
                <a:solidFill>
                  <a:srgbClr val="FF3300"/>
                </a:solidFill>
                <a:latin typeface="+mn-lt"/>
                <a:ea typeface="+mn-ea"/>
                <a:cs typeface="+mn-cs"/>
              </a:rPr>
              <a:t> :-</a:t>
            </a:r>
            <a:endParaRPr lang="en-US" altLang="en-US" sz="4200" b="1" dirty="0">
              <a:solidFill>
                <a:srgbClr val="FF3300"/>
              </a:solidFill>
              <a:latin typeface="+mn-lt"/>
              <a:ea typeface="+mn-ea"/>
              <a:cs typeface="+mn-cs"/>
            </a:endParaRPr>
          </a:p>
          <a:p>
            <a:pPr algn="l" eaLnBrk="1" hangingPunct="1">
              <a:buClrTx/>
              <a:buSzTx/>
              <a:buFontTx/>
            </a:pPr>
            <a:r>
              <a:rPr lang="en-US" altLang="en-US" sz="3000" b="1" dirty="0">
                <a:solidFill>
                  <a:srgbClr val="0000FF"/>
                </a:solidFill>
                <a:latin typeface="+mn-lt"/>
                <a:ea typeface="+mn-ea"/>
                <a:cs typeface="+mn-cs"/>
              </a:rPr>
              <a:t>  </a:t>
            </a:r>
            <a:r>
              <a:rPr lang="en-US" altLang="en-US" sz="3600" b="1" dirty="0">
                <a:solidFill>
                  <a:srgbClr val="3333FF"/>
                </a:solidFill>
                <a:latin typeface="+mn-lt"/>
                <a:ea typeface="+mn-ea"/>
                <a:cs typeface="+mn-cs"/>
              </a:rPr>
              <a:t>i) Solids have definite shapes and fixed volume.</a:t>
            </a:r>
            <a:endParaRPr lang="en-US" altLang="en-US" sz="3600" b="1" dirty="0">
              <a:solidFill>
                <a:srgbClr val="3333FF"/>
              </a:solidFill>
              <a:latin typeface="+mn-lt"/>
              <a:ea typeface="+mn-ea"/>
              <a:cs typeface="+mn-cs"/>
            </a:endParaRPr>
          </a:p>
          <a:p>
            <a:pPr algn="l" eaLnBrk="1" hangingPunct="1">
              <a:buClrTx/>
              <a:buSzTx/>
              <a:buFontTx/>
            </a:pPr>
            <a:r>
              <a:rPr lang="en-US" altLang="en-US" sz="3600" b="1" dirty="0">
                <a:solidFill>
                  <a:srgbClr val="3333FF"/>
                </a:solidFill>
                <a:latin typeface="+mn-lt"/>
                <a:ea typeface="+mn-ea"/>
                <a:cs typeface="+mn-cs"/>
              </a:rPr>
              <a:t> ii) The space between the particle is minimum.</a:t>
            </a:r>
            <a:endParaRPr lang="en-US" altLang="en-US" sz="3600" b="1" dirty="0">
              <a:solidFill>
                <a:srgbClr val="3333FF"/>
              </a:solidFill>
              <a:latin typeface="+mn-lt"/>
              <a:ea typeface="+mn-ea"/>
              <a:cs typeface="+mn-cs"/>
            </a:endParaRPr>
          </a:p>
          <a:p>
            <a:pPr algn="l" eaLnBrk="1" hangingPunct="1">
              <a:buClrTx/>
              <a:buSzTx/>
              <a:buFontTx/>
            </a:pPr>
            <a:r>
              <a:rPr lang="en-US" altLang="en-US" sz="3600" b="1" dirty="0">
                <a:solidFill>
                  <a:srgbClr val="3333FF"/>
                </a:solidFill>
                <a:latin typeface="+mn-lt"/>
                <a:ea typeface="+mn-ea"/>
                <a:cs typeface="+mn-cs"/>
              </a:rPr>
              <a:t>iii) The force of attraction between the particles is maximum.</a:t>
            </a:r>
            <a:endParaRPr lang="en-US" altLang="en-US" sz="3600" b="1" dirty="0">
              <a:solidFill>
                <a:srgbClr val="3333FF"/>
              </a:solidFill>
              <a:latin typeface="+mn-lt"/>
              <a:ea typeface="+mn-ea"/>
              <a:cs typeface="+mn-cs"/>
            </a:endParaRPr>
          </a:p>
          <a:p>
            <a:pPr algn="l" eaLnBrk="1" hangingPunct="1">
              <a:buClrTx/>
              <a:buSzTx/>
              <a:buFontTx/>
            </a:pPr>
            <a:r>
              <a:rPr lang="en-US" altLang="en-US" sz="3600" b="1" dirty="0">
                <a:solidFill>
                  <a:srgbClr val="3333FF"/>
                </a:solidFill>
                <a:latin typeface="+mn-lt"/>
                <a:ea typeface="+mn-ea"/>
                <a:cs typeface="+mn-cs"/>
              </a:rPr>
              <a:t>iv) The movement of the particles is minimum.</a:t>
            </a:r>
            <a:endParaRPr lang="en-US" altLang="en-US" sz="3600" b="1" dirty="0">
              <a:solidFill>
                <a:srgbClr val="3333FF"/>
              </a:solidFill>
              <a:latin typeface="+mn-lt"/>
              <a:ea typeface="+mn-ea"/>
              <a:cs typeface="+mn-cs"/>
            </a:endParaRPr>
          </a:p>
          <a:p>
            <a:pPr algn="l" eaLnBrk="1" hangingPunct="1">
              <a:buClrTx/>
              <a:buSzTx/>
              <a:buFontTx/>
            </a:pPr>
            <a:r>
              <a:rPr lang="en-US" altLang="en-US" sz="3600" b="1" dirty="0">
                <a:solidFill>
                  <a:srgbClr val="3333FF"/>
                </a:solidFill>
                <a:latin typeface="+mn-lt"/>
                <a:ea typeface="+mn-ea"/>
                <a:cs typeface="+mn-cs"/>
              </a:rPr>
              <a:t> v) They are least compressible. </a:t>
            </a:r>
            <a:endParaRPr lang="en-US" altLang="en-US" sz="3600" b="1" dirty="0">
              <a:solidFill>
                <a:srgbClr val="3333FF"/>
              </a:solidFill>
              <a:latin typeface="+mn-lt"/>
              <a:ea typeface="+mn-ea"/>
              <a:cs typeface="+mn-cs"/>
            </a:endParaRPr>
          </a:p>
          <a:p>
            <a:pPr algn="l" eaLnBrk="1" hangingPunct="1">
              <a:buClrTx/>
              <a:buSzTx/>
              <a:buFontTx/>
            </a:pPr>
            <a:r>
              <a:rPr lang="en-US" altLang="en-US" sz="3600" b="1" dirty="0">
                <a:solidFill>
                  <a:srgbClr val="3333FF"/>
                </a:solidFill>
                <a:latin typeface="+mn-lt"/>
                <a:ea typeface="+mn-ea"/>
                <a:cs typeface="+mn-cs"/>
              </a:rPr>
              <a:t>vi) Their rate of diffusion is least</a:t>
            </a:r>
            <a:r>
              <a:rPr lang="en-US" altLang="en-US" sz="3000" b="1" dirty="0">
                <a:solidFill>
                  <a:srgbClr val="3333FF"/>
                </a:solidFill>
                <a:latin typeface="+mn-lt"/>
                <a:ea typeface="+mn-ea"/>
                <a:cs typeface="+mn-cs"/>
              </a:rPr>
              <a:t>. </a:t>
            </a:r>
            <a:endParaRPr lang="en-US" altLang="en-US" sz="4200" b="1" dirty="0">
              <a:solidFill>
                <a:srgbClr val="3333FF"/>
              </a:solidFill>
              <a:latin typeface="+mn-lt"/>
              <a:ea typeface="+mn-ea"/>
              <a:cs typeface="+mn-cs"/>
            </a:endParaRPr>
          </a:p>
          <a:p>
            <a:pPr algn="l" eaLnBrk="1" hangingPunct="1">
              <a:buClrTx/>
              <a:buSzTx/>
              <a:buFontTx/>
            </a:pPr>
            <a:endParaRPr lang="en-US" altLang="en-US" sz="4200" b="1" i="1" u="sng" dirty="0">
              <a:solidFill>
                <a:srgbClr val="3333FF"/>
              </a:solidFill>
              <a:latin typeface="+mn-lt"/>
              <a:ea typeface="+mn-ea"/>
              <a:cs typeface="+mn-cs"/>
            </a:endParaRPr>
          </a:p>
        </p:txBody>
      </p:sp>
      <p:pic>
        <p:nvPicPr>
          <p:cNvPr id="18436" name="Picture 6" descr="Picture%20001"/>
          <p:cNvPicPr>
            <a:picLocks noChangeAspect="1" noChangeArrowheads="1"/>
          </p:cNvPicPr>
          <p:nvPr/>
        </p:nvPicPr>
        <p:blipFill>
          <a:blip r:embed="rId1"/>
          <a:srcRect/>
          <a:stretch>
            <a:fillRect/>
          </a:stretch>
        </p:blipFill>
        <p:spPr bwMode="auto">
          <a:xfrm>
            <a:off x="3595688" y="5715000"/>
            <a:ext cx="10744200" cy="42291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5"/>
          <p:cNvSpPr>
            <a:spLocks noGrp="1"/>
          </p:cNvSpPr>
          <p:nvPr>
            <p:ph type="subTitle" idx="1"/>
          </p:nvPr>
        </p:nvSpPr>
        <p:spPr>
          <a:xfrm>
            <a:off x="2514600" y="228600"/>
            <a:ext cx="13144500" cy="9715500"/>
          </a:xfrm>
        </p:spPr>
        <p:txBody>
          <a:bodyPr vert="horz" wrap="square" lIns="137160" tIns="68580" rIns="137160" bIns="68580" anchor="t" anchorCtr="0"/>
          <a:p>
            <a:pPr algn="l" eaLnBrk="1" hangingPunct="1">
              <a:buClrTx/>
              <a:buSzTx/>
              <a:buFontTx/>
            </a:pPr>
            <a:r>
              <a:rPr lang="en-US" altLang="en-US" sz="3600" b="1" dirty="0">
                <a:solidFill>
                  <a:srgbClr val="FF3300"/>
                </a:solidFill>
                <a:latin typeface="+mn-lt"/>
                <a:ea typeface="+mn-ea"/>
                <a:cs typeface="+mn-cs"/>
              </a:rPr>
              <a:t>b) </a:t>
            </a:r>
            <a:r>
              <a:rPr lang="en-US" altLang="en-US" sz="3600" b="1" u="sng" dirty="0">
                <a:solidFill>
                  <a:srgbClr val="FF3300"/>
                </a:solidFill>
                <a:latin typeface="+mn-lt"/>
                <a:ea typeface="+mn-ea"/>
                <a:cs typeface="+mn-cs"/>
              </a:rPr>
              <a:t>Properties of liquids</a:t>
            </a:r>
            <a:r>
              <a:rPr lang="en-US" altLang="en-US" sz="3600" b="1" dirty="0">
                <a:solidFill>
                  <a:srgbClr val="FF3300"/>
                </a:solidFill>
                <a:latin typeface="+mn-lt"/>
                <a:ea typeface="+mn-ea"/>
                <a:cs typeface="+mn-cs"/>
              </a:rPr>
              <a:t> :-</a:t>
            </a:r>
            <a:endParaRPr lang="en-US" altLang="en-US" sz="3600" b="1" dirty="0">
              <a:solidFill>
                <a:srgbClr val="FF3300"/>
              </a:solidFill>
              <a:latin typeface="+mn-lt"/>
              <a:ea typeface="+mn-ea"/>
              <a:cs typeface="+mn-cs"/>
            </a:endParaRPr>
          </a:p>
          <a:p>
            <a:pPr algn="l" eaLnBrk="1" hangingPunct="1">
              <a:buClrTx/>
              <a:buSzTx/>
              <a:buFontTx/>
            </a:pPr>
            <a:r>
              <a:rPr lang="en-US" altLang="en-US" sz="3600" b="1" dirty="0">
                <a:solidFill>
                  <a:srgbClr val="0000FF"/>
                </a:solidFill>
                <a:latin typeface="+mn-lt"/>
                <a:ea typeface="+mn-ea"/>
                <a:cs typeface="+mn-cs"/>
              </a:rPr>
              <a:t>  </a:t>
            </a:r>
            <a:r>
              <a:rPr lang="en-US" altLang="en-US" sz="3600" b="1" dirty="0">
                <a:solidFill>
                  <a:srgbClr val="3333FF"/>
                </a:solidFill>
                <a:latin typeface="+mn-lt"/>
                <a:ea typeface="+mn-ea"/>
                <a:cs typeface="+mn-cs"/>
              </a:rPr>
              <a:t>i) Liquids have no definite shape but have fixed volume. Liquids take </a:t>
            </a:r>
            <a:endParaRPr lang="en-US" altLang="en-US" sz="3600" b="1" dirty="0">
              <a:solidFill>
                <a:srgbClr val="3333FF"/>
              </a:solidFill>
              <a:latin typeface="+mn-lt"/>
              <a:ea typeface="+mn-ea"/>
              <a:cs typeface="+mn-cs"/>
            </a:endParaRPr>
          </a:p>
          <a:p>
            <a:pPr algn="l" eaLnBrk="1" hangingPunct="1">
              <a:buClrTx/>
              <a:buSzTx/>
              <a:buFontTx/>
            </a:pPr>
            <a:r>
              <a:rPr lang="en-US" altLang="en-US" sz="3600" b="1" dirty="0">
                <a:solidFill>
                  <a:srgbClr val="3333FF"/>
                </a:solidFill>
                <a:latin typeface="+mn-lt"/>
                <a:ea typeface="+mn-ea"/>
                <a:cs typeface="+mn-cs"/>
              </a:rPr>
              <a:t>     the shape of the container.</a:t>
            </a:r>
            <a:endParaRPr lang="en-US" altLang="en-US" sz="3600" b="1" dirty="0">
              <a:solidFill>
                <a:srgbClr val="3333FF"/>
              </a:solidFill>
              <a:latin typeface="+mn-lt"/>
              <a:ea typeface="+mn-ea"/>
              <a:cs typeface="+mn-cs"/>
            </a:endParaRPr>
          </a:p>
          <a:p>
            <a:pPr algn="l" eaLnBrk="1" hangingPunct="1">
              <a:buClrTx/>
              <a:buSzTx/>
              <a:buFontTx/>
            </a:pPr>
            <a:r>
              <a:rPr lang="en-US" altLang="en-US" sz="3600" b="1" dirty="0">
                <a:solidFill>
                  <a:srgbClr val="3333FF"/>
                </a:solidFill>
                <a:latin typeface="+mn-lt"/>
                <a:ea typeface="+mn-ea"/>
                <a:cs typeface="+mn-cs"/>
              </a:rPr>
              <a:t> ii) The space between the particles is intermediade.</a:t>
            </a:r>
            <a:endParaRPr lang="en-US" altLang="en-US" sz="3600" b="1" dirty="0">
              <a:solidFill>
                <a:srgbClr val="3333FF"/>
              </a:solidFill>
              <a:latin typeface="+mn-lt"/>
              <a:ea typeface="+mn-ea"/>
              <a:cs typeface="+mn-cs"/>
            </a:endParaRPr>
          </a:p>
          <a:p>
            <a:pPr algn="l" eaLnBrk="1" hangingPunct="1">
              <a:buClrTx/>
              <a:buSzTx/>
              <a:buFontTx/>
            </a:pPr>
            <a:r>
              <a:rPr lang="en-US" altLang="en-US" sz="3600" b="1" dirty="0">
                <a:solidFill>
                  <a:srgbClr val="3333FF"/>
                </a:solidFill>
                <a:latin typeface="+mn-lt"/>
                <a:ea typeface="+mn-ea"/>
                <a:cs typeface="+mn-cs"/>
              </a:rPr>
              <a:t>iii) The force of attraction between the particles is intermediate.</a:t>
            </a:r>
            <a:endParaRPr lang="en-US" altLang="en-US" sz="3600" b="1" dirty="0">
              <a:solidFill>
                <a:srgbClr val="3333FF"/>
              </a:solidFill>
              <a:latin typeface="+mn-lt"/>
              <a:ea typeface="+mn-ea"/>
              <a:cs typeface="+mn-cs"/>
            </a:endParaRPr>
          </a:p>
          <a:p>
            <a:pPr algn="l" eaLnBrk="1" hangingPunct="1">
              <a:buClrTx/>
              <a:buSzTx/>
              <a:buFontTx/>
            </a:pPr>
            <a:r>
              <a:rPr lang="en-US" altLang="en-US" sz="3600" b="1" dirty="0">
                <a:solidFill>
                  <a:srgbClr val="3333FF"/>
                </a:solidFill>
                <a:latin typeface="+mn-lt"/>
                <a:ea typeface="+mn-ea"/>
                <a:cs typeface="+mn-cs"/>
              </a:rPr>
              <a:t>iv) The movement of the particles is intermediate.</a:t>
            </a:r>
            <a:endParaRPr lang="en-US" altLang="en-US" sz="3600" b="1" dirty="0">
              <a:solidFill>
                <a:srgbClr val="3333FF"/>
              </a:solidFill>
              <a:latin typeface="+mn-lt"/>
              <a:ea typeface="+mn-ea"/>
              <a:cs typeface="+mn-cs"/>
            </a:endParaRPr>
          </a:p>
          <a:p>
            <a:pPr algn="l" eaLnBrk="1" hangingPunct="1">
              <a:buClrTx/>
              <a:buSzTx/>
              <a:buFontTx/>
            </a:pPr>
            <a:r>
              <a:rPr lang="en-US" altLang="en-US" sz="3600" b="1" dirty="0">
                <a:solidFill>
                  <a:srgbClr val="3333FF"/>
                </a:solidFill>
                <a:latin typeface="+mn-lt"/>
                <a:ea typeface="+mn-ea"/>
                <a:cs typeface="+mn-cs"/>
              </a:rPr>
              <a:t> v) They are less compressible. </a:t>
            </a:r>
            <a:endParaRPr lang="en-US" altLang="en-US" sz="3600" b="1" dirty="0">
              <a:solidFill>
                <a:srgbClr val="3333FF"/>
              </a:solidFill>
              <a:latin typeface="+mn-lt"/>
              <a:ea typeface="+mn-ea"/>
              <a:cs typeface="+mn-cs"/>
            </a:endParaRPr>
          </a:p>
          <a:p>
            <a:pPr algn="l" eaLnBrk="1" hangingPunct="1">
              <a:buClrTx/>
              <a:buSzTx/>
              <a:buFontTx/>
            </a:pPr>
            <a:r>
              <a:rPr lang="en-US" altLang="en-US" sz="3600" b="1" dirty="0">
                <a:solidFill>
                  <a:srgbClr val="3333FF"/>
                </a:solidFill>
                <a:latin typeface="+mn-lt"/>
                <a:ea typeface="+mn-ea"/>
                <a:cs typeface="+mn-cs"/>
              </a:rPr>
              <a:t>vi) Their rate of diffusion is more than solids.</a:t>
            </a:r>
            <a:endParaRPr lang="en-US" altLang="en-US" sz="3600" b="1" dirty="0">
              <a:solidFill>
                <a:srgbClr val="3333FF"/>
              </a:solidFill>
              <a:latin typeface="+mn-lt"/>
              <a:ea typeface="+mn-ea"/>
              <a:cs typeface="+mn-cs"/>
            </a:endParaRPr>
          </a:p>
        </p:txBody>
      </p:sp>
      <p:pic>
        <p:nvPicPr>
          <p:cNvPr id="19459" name="Picture 6" descr="Picture%20001"/>
          <p:cNvPicPr>
            <a:picLocks noChangeAspect="1" noChangeArrowheads="1"/>
          </p:cNvPicPr>
          <p:nvPr/>
        </p:nvPicPr>
        <p:blipFill>
          <a:blip r:embed="rId1"/>
          <a:srcRect/>
          <a:stretch>
            <a:fillRect/>
          </a:stretch>
        </p:blipFill>
        <p:spPr bwMode="auto">
          <a:xfrm>
            <a:off x="5715000" y="6629400"/>
            <a:ext cx="6629400" cy="3243263"/>
          </a:xfrm>
          <a:prstGeom prst="rect">
            <a:avLst/>
          </a:prstGeom>
          <a:ln w="9525">
            <a:solidFill>
              <a:srgbClr val="000000"/>
            </a:solidFill>
            <a:miter lim="800000"/>
            <a:headEnd/>
            <a:tailEnd/>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5"/>
          <p:cNvSpPr>
            <a:spLocks noGrp="1"/>
          </p:cNvSpPr>
          <p:nvPr>
            <p:ph type="subTitle" idx="1"/>
          </p:nvPr>
        </p:nvSpPr>
        <p:spPr>
          <a:xfrm>
            <a:off x="2514600" y="342900"/>
            <a:ext cx="13373100" cy="9601200"/>
          </a:xfrm>
        </p:spPr>
        <p:txBody>
          <a:bodyPr vert="horz" wrap="square" lIns="137160" tIns="68580" rIns="137160" bIns="68580" anchor="t" anchorCtr="0"/>
          <a:p>
            <a:pPr algn="l" eaLnBrk="1" hangingPunct="1">
              <a:buClrTx/>
              <a:buSzTx/>
              <a:buFontTx/>
            </a:pPr>
            <a:r>
              <a:rPr lang="en-US" altLang="en-US" sz="3600" b="1" dirty="0">
                <a:solidFill>
                  <a:srgbClr val="FF3300"/>
                </a:solidFill>
                <a:latin typeface="+mn-lt"/>
                <a:ea typeface="+mn-ea"/>
                <a:cs typeface="+mn-cs"/>
              </a:rPr>
              <a:t>C) </a:t>
            </a:r>
            <a:r>
              <a:rPr lang="en-US" altLang="en-US" sz="3600" b="1" u="sng" dirty="0">
                <a:solidFill>
                  <a:srgbClr val="FF3300"/>
                </a:solidFill>
                <a:latin typeface="+mn-lt"/>
                <a:ea typeface="+mn-ea"/>
                <a:cs typeface="+mn-cs"/>
              </a:rPr>
              <a:t>Properties of gases</a:t>
            </a:r>
            <a:r>
              <a:rPr lang="en-US" altLang="en-US" sz="3600" b="1" dirty="0">
                <a:solidFill>
                  <a:srgbClr val="FF3300"/>
                </a:solidFill>
                <a:latin typeface="+mn-lt"/>
                <a:ea typeface="+mn-ea"/>
                <a:cs typeface="+mn-cs"/>
              </a:rPr>
              <a:t> :-</a:t>
            </a:r>
            <a:endParaRPr lang="en-US" altLang="en-US" sz="3600" b="1" dirty="0">
              <a:solidFill>
                <a:srgbClr val="FF3300"/>
              </a:solidFill>
              <a:latin typeface="+mn-lt"/>
              <a:ea typeface="+mn-ea"/>
              <a:cs typeface="+mn-cs"/>
            </a:endParaRPr>
          </a:p>
          <a:p>
            <a:pPr algn="l" eaLnBrk="1" hangingPunct="1">
              <a:spcBef>
                <a:spcPct val="0"/>
              </a:spcBef>
              <a:buClrTx/>
              <a:buSzTx/>
              <a:buFontTx/>
            </a:pPr>
            <a:r>
              <a:rPr lang="en-US" altLang="en-US" sz="3600" b="1" dirty="0">
                <a:latin typeface="+mn-lt"/>
                <a:ea typeface="+mn-ea"/>
                <a:cs typeface="+mn-cs"/>
              </a:rPr>
              <a:t>  </a:t>
            </a:r>
            <a:r>
              <a:rPr lang="en-US" altLang="en-US" sz="3600" b="1" dirty="0">
                <a:solidFill>
                  <a:srgbClr val="3333FF"/>
                </a:solidFill>
                <a:latin typeface="+mn-lt"/>
                <a:ea typeface="+mn-ea"/>
                <a:cs typeface="+mn-cs"/>
              </a:rPr>
              <a:t>i) Gases have no definite shape or fixed volume.  Gases occupy the </a:t>
            </a:r>
            <a:endParaRPr lang="en-US" altLang="en-US" sz="3600" b="1" dirty="0">
              <a:solidFill>
                <a:srgbClr val="3333FF"/>
              </a:solidFill>
              <a:latin typeface="+mn-lt"/>
              <a:ea typeface="+mn-ea"/>
              <a:cs typeface="+mn-cs"/>
            </a:endParaRPr>
          </a:p>
          <a:p>
            <a:pPr algn="l" eaLnBrk="1" hangingPunct="1">
              <a:spcBef>
                <a:spcPct val="0"/>
              </a:spcBef>
              <a:buClrTx/>
              <a:buSzTx/>
              <a:buFontTx/>
            </a:pPr>
            <a:r>
              <a:rPr lang="en-US" altLang="en-US" sz="3600" b="1" dirty="0">
                <a:solidFill>
                  <a:srgbClr val="3333FF"/>
                </a:solidFill>
                <a:latin typeface="+mn-lt"/>
                <a:ea typeface="+mn-ea"/>
                <a:cs typeface="+mn-cs"/>
              </a:rPr>
              <a:t>      whole space of the container.</a:t>
            </a:r>
            <a:endParaRPr lang="en-US" altLang="en-US" sz="3600" b="1" dirty="0">
              <a:solidFill>
                <a:srgbClr val="3333FF"/>
              </a:solidFill>
              <a:latin typeface="+mn-lt"/>
              <a:ea typeface="+mn-ea"/>
              <a:cs typeface="+mn-cs"/>
            </a:endParaRPr>
          </a:p>
          <a:p>
            <a:pPr algn="l" eaLnBrk="1" hangingPunct="1">
              <a:spcBef>
                <a:spcPct val="0"/>
              </a:spcBef>
              <a:buClrTx/>
              <a:buSzTx/>
              <a:buFontTx/>
            </a:pPr>
            <a:r>
              <a:rPr lang="en-US" altLang="en-US" sz="3600" b="1" dirty="0">
                <a:solidFill>
                  <a:srgbClr val="3333FF"/>
                </a:solidFill>
                <a:latin typeface="+mn-lt"/>
                <a:ea typeface="+mn-ea"/>
                <a:cs typeface="+mn-cs"/>
              </a:rPr>
              <a:t> ii) The space between the particles is maximum.</a:t>
            </a:r>
            <a:endParaRPr lang="en-US" altLang="en-US" sz="3600" b="1" dirty="0">
              <a:solidFill>
                <a:srgbClr val="3333FF"/>
              </a:solidFill>
              <a:latin typeface="+mn-lt"/>
              <a:ea typeface="+mn-ea"/>
              <a:cs typeface="+mn-cs"/>
            </a:endParaRPr>
          </a:p>
          <a:p>
            <a:pPr algn="l" eaLnBrk="1" hangingPunct="1">
              <a:spcBef>
                <a:spcPct val="0"/>
              </a:spcBef>
              <a:buClrTx/>
              <a:buSzTx/>
              <a:buFontTx/>
            </a:pPr>
            <a:r>
              <a:rPr lang="en-US" altLang="en-US" sz="3600" b="1" dirty="0">
                <a:solidFill>
                  <a:srgbClr val="3333FF"/>
                </a:solidFill>
                <a:latin typeface="+mn-lt"/>
                <a:ea typeface="+mn-ea"/>
                <a:cs typeface="+mn-cs"/>
              </a:rPr>
              <a:t>iii) The force of attraction between the particles is minimum.</a:t>
            </a:r>
            <a:endParaRPr lang="en-US" altLang="en-US" sz="3600" b="1" dirty="0">
              <a:solidFill>
                <a:srgbClr val="3333FF"/>
              </a:solidFill>
              <a:latin typeface="+mn-lt"/>
              <a:ea typeface="+mn-ea"/>
              <a:cs typeface="+mn-cs"/>
            </a:endParaRPr>
          </a:p>
          <a:p>
            <a:pPr algn="l" eaLnBrk="1" hangingPunct="1">
              <a:spcBef>
                <a:spcPct val="0"/>
              </a:spcBef>
              <a:buClrTx/>
              <a:buSzTx/>
              <a:buFontTx/>
            </a:pPr>
            <a:r>
              <a:rPr lang="en-US" altLang="en-US" sz="3600" b="1" dirty="0">
                <a:solidFill>
                  <a:srgbClr val="3333FF"/>
                </a:solidFill>
                <a:latin typeface="+mn-lt"/>
                <a:ea typeface="+mn-ea"/>
                <a:cs typeface="+mn-cs"/>
              </a:rPr>
              <a:t>iv) The movement of the particles is maximum.</a:t>
            </a:r>
            <a:endParaRPr lang="en-US" altLang="en-US" sz="3600" b="1" dirty="0">
              <a:solidFill>
                <a:srgbClr val="3333FF"/>
              </a:solidFill>
              <a:latin typeface="+mn-lt"/>
              <a:ea typeface="+mn-ea"/>
              <a:cs typeface="+mn-cs"/>
            </a:endParaRPr>
          </a:p>
          <a:p>
            <a:pPr algn="l" eaLnBrk="1" hangingPunct="1">
              <a:spcBef>
                <a:spcPct val="0"/>
              </a:spcBef>
              <a:buClrTx/>
              <a:buSzTx/>
              <a:buFontTx/>
            </a:pPr>
            <a:r>
              <a:rPr lang="en-US" altLang="en-US" sz="3600" b="1" dirty="0">
                <a:solidFill>
                  <a:srgbClr val="3333FF"/>
                </a:solidFill>
                <a:latin typeface="+mn-lt"/>
                <a:ea typeface="+mn-ea"/>
                <a:cs typeface="+mn-cs"/>
              </a:rPr>
              <a:t> v) They are most compressible. </a:t>
            </a:r>
            <a:endParaRPr lang="en-US" altLang="en-US" sz="3600" b="1" dirty="0">
              <a:solidFill>
                <a:srgbClr val="3333FF"/>
              </a:solidFill>
              <a:latin typeface="+mn-lt"/>
              <a:ea typeface="+mn-ea"/>
              <a:cs typeface="+mn-cs"/>
            </a:endParaRPr>
          </a:p>
          <a:p>
            <a:pPr algn="l" eaLnBrk="1" hangingPunct="1">
              <a:spcBef>
                <a:spcPct val="0"/>
              </a:spcBef>
              <a:buClrTx/>
              <a:buSzTx/>
              <a:buFontTx/>
            </a:pPr>
            <a:r>
              <a:rPr lang="en-US" altLang="en-US" sz="3600" b="1" dirty="0">
                <a:solidFill>
                  <a:srgbClr val="3333FF"/>
                </a:solidFill>
                <a:latin typeface="+mn-lt"/>
                <a:ea typeface="+mn-ea"/>
                <a:cs typeface="+mn-cs"/>
              </a:rPr>
              <a:t>vi) Their rate of diffusion is more than solids and liquids.</a:t>
            </a:r>
            <a:endParaRPr lang="en-US" altLang="en-US" sz="3600" b="1" dirty="0">
              <a:solidFill>
                <a:srgbClr val="3333FF"/>
              </a:solidFill>
              <a:latin typeface="+mn-lt"/>
              <a:ea typeface="+mn-ea"/>
              <a:cs typeface="+mn-cs"/>
            </a:endParaRPr>
          </a:p>
          <a:p>
            <a:pPr algn="l" eaLnBrk="1" hangingPunct="1">
              <a:spcBef>
                <a:spcPct val="0"/>
              </a:spcBef>
              <a:buClrTx/>
              <a:buSzTx/>
              <a:buFontTx/>
            </a:pPr>
            <a:endParaRPr lang="en-US" altLang="en-US" sz="3000" b="1" i="1" u="sng" dirty="0">
              <a:solidFill>
                <a:srgbClr val="3333FF"/>
              </a:solidFill>
              <a:latin typeface="+mn-lt"/>
              <a:ea typeface="+mn-ea"/>
              <a:cs typeface="+mn-cs"/>
            </a:endParaRPr>
          </a:p>
        </p:txBody>
      </p:sp>
      <p:pic>
        <p:nvPicPr>
          <p:cNvPr id="20484" name="Picture 6" descr="Picture%20001"/>
          <p:cNvPicPr>
            <a:picLocks noChangeAspect="1" noChangeArrowheads="1"/>
          </p:cNvPicPr>
          <p:nvPr/>
        </p:nvPicPr>
        <p:blipFill>
          <a:blip r:embed="rId1"/>
          <a:srcRect/>
          <a:stretch>
            <a:fillRect/>
          </a:stretch>
        </p:blipFill>
        <p:spPr bwMode="auto">
          <a:xfrm>
            <a:off x="4914900" y="5600700"/>
            <a:ext cx="8572500" cy="4205288"/>
          </a:xfrm>
          <a:prstGeom prst="rect">
            <a:avLst/>
          </a:prstGeom>
          <a:ln w="9525">
            <a:solidFill>
              <a:srgbClr val="000000"/>
            </a:solidFill>
            <a:miter lim="800000"/>
            <a:headEnd/>
            <a:tailEnd/>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4"/>
          <p:cNvSpPr>
            <a:spLocks noGrp="1"/>
          </p:cNvSpPr>
          <p:nvPr>
            <p:ph type="ctrTitle"/>
          </p:nvPr>
        </p:nvSpPr>
        <p:spPr/>
        <p:txBody>
          <a:bodyPr vert="horz" wrap="square" lIns="137160" tIns="68580" rIns="137160" bIns="68580" anchor="ctr" anchorCtr="0"/>
          <a:p>
            <a:pPr eaLnBrk="1" hangingPunct="1">
              <a:buClrTx/>
              <a:buSzTx/>
              <a:buFontTx/>
            </a:pPr>
            <a:endParaRPr lang="en-US" altLang="en-US" dirty="0"/>
          </a:p>
        </p:txBody>
      </p:sp>
      <p:sp>
        <p:nvSpPr>
          <p:cNvPr id="20483" name="Rectangle 5"/>
          <p:cNvSpPr>
            <a:spLocks noGrp="1"/>
          </p:cNvSpPr>
          <p:nvPr>
            <p:ph type="subTitle" idx="1"/>
          </p:nvPr>
        </p:nvSpPr>
        <p:spPr/>
        <p:txBody>
          <a:bodyPr vert="horz" wrap="square" lIns="137160" tIns="68580" rIns="137160" bIns="68580" anchor="t" anchorCtr="0"/>
          <a:p>
            <a:pPr eaLnBrk="1" hangingPunct="1">
              <a:buClrTx/>
              <a:buSzTx/>
              <a:buFontTx/>
            </a:pPr>
            <a:endParaRPr lang="en-US" altLang="en-US" dirty="0">
              <a:latin typeface="+mn-lt"/>
              <a:ea typeface="+mn-ea"/>
              <a:cs typeface="+mn-cs"/>
            </a:endParaRPr>
          </a:p>
        </p:txBody>
      </p:sp>
      <p:pic>
        <p:nvPicPr>
          <p:cNvPr id="20484" name="Picture 7" descr="solid-liquid-gas"/>
          <p:cNvPicPr>
            <a:picLocks noChangeAspect="1"/>
          </p:cNvPicPr>
          <p:nvPr/>
        </p:nvPicPr>
        <p:blipFill>
          <a:blip r:embed="rId1"/>
          <a:stretch>
            <a:fillRect/>
          </a:stretch>
        </p:blipFill>
        <p:spPr>
          <a:xfrm>
            <a:off x="2400300" y="800100"/>
            <a:ext cx="5715000" cy="8801100"/>
          </a:xfrm>
          <a:prstGeom prst="rect">
            <a:avLst/>
          </a:prstGeom>
          <a:noFill/>
          <a:ln w="9525">
            <a:noFill/>
          </a:ln>
        </p:spPr>
      </p:pic>
      <p:pic>
        <p:nvPicPr>
          <p:cNvPr id="20485" name="Picture 8" descr="fg0-7645-5430-1_0201"/>
          <p:cNvPicPr>
            <a:picLocks noChangeAspect="1"/>
          </p:cNvPicPr>
          <p:nvPr/>
        </p:nvPicPr>
        <p:blipFill>
          <a:blip r:embed="rId2"/>
          <a:stretch>
            <a:fillRect/>
          </a:stretch>
        </p:blipFill>
        <p:spPr>
          <a:xfrm>
            <a:off x="8415338" y="342900"/>
            <a:ext cx="7243763" cy="3429000"/>
          </a:xfrm>
          <a:prstGeom prst="rect">
            <a:avLst/>
          </a:prstGeom>
          <a:noFill/>
          <a:ln w="9525">
            <a:noFill/>
          </a:ln>
        </p:spPr>
      </p:pic>
      <p:pic>
        <p:nvPicPr>
          <p:cNvPr id="20486" name="Picture 10" descr="3"/>
          <p:cNvPicPr>
            <a:picLocks noChangeAspect="1"/>
          </p:cNvPicPr>
          <p:nvPr/>
        </p:nvPicPr>
        <p:blipFill>
          <a:blip r:embed="rId3"/>
          <a:stretch>
            <a:fillRect/>
          </a:stretch>
        </p:blipFill>
        <p:spPr>
          <a:xfrm>
            <a:off x="8343900" y="4075430"/>
            <a:ext cx="7315200" cy="609727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4"/>
          <p:cNvSpPr>
            <a:spLocks noGrp="1"/>
          </p:cNvSpPr>
          <p:nvPr>
            <p:ph type="ctrTitle"/>
          </p:nvPr>
        </p:nvSpPr>
        <p:spPr>
          <a:xfrm>
            <a:off x="2400300" y="114300"/>
            <a:ext cx="11658600" cy="571500"/>
          </a:xfrm>
        </p:spPr>
        <p:txBody>
          <a:bodyPr vert="horz" wrap="square" lIns="137160" tIns="68580" rIns="137160" bIns="68580" anchor="ctr" anchorCtr="0">
            <a:normAutofit fontScale="90000"/>
          </a:bodyPr>
          <a:p>
            <a:pPr algn="l" eaLnBrk="1" hangingPunct="1">
              <a:buClrTx/>
              <a:buSzTx/>
              <a:buFontTx/>
            </a:pPr>
            <a:r>
              <a:rPr lang="en-US" altLang="en-US" sz="4800" b="1" dirty="0">
                <a:solidFill>
                  <a:srgbClr val="FF3300"/>
                </a:solidFill>
                <a:latin typeface="Times New Roman" panose="02020603050405020304" pitchFamily="18" charset="0"/>
                <a:cs typeface="Times New Roman" panose="02020603050405020304" pitchFamily="18" charset="0"/>
              </a:rPr>
              <a:t>4) </a:t>
            </a:r>
            <a:r>
              <a:rPr lang="en-US" altLang="en-US" sz="4800" b="1" u="sng" dirty="0">
                <a:solidFill>
                  <a:srgbClr val="FF3300"/>
                </a:solidFill>
                <a:latin typeface="Times New Roman" panose="02020603050405020304" pitchFamily="18" charset="0"/>
                <a:cs typeface="Times New Roman" panose="02020603050405020304" pitchFamily="18" charset="0"/>
              </a:rPr>
              <a:t>Change of state</a:t>
            </a:r>
            <a:r>
              <a:rPr lang="en-US" altLang="en-US" sz="4800" b="1" dirty="0">
                <a:solidFill>
                  <a:srgbClr val="FF3300"/>
                </a:solidFill>
                <a:latin typeface="Times New Roman" panose="02020603050405020304" pitchFamily="18" charset="0"/>
                <a:cs typeface="Times New Roman" panose="02020603050405020304" pitchFamily="18" charset="0"/>
              </a:rPr>
              <a:t> :-</a:t>
            </a:r>
            <a:endParaRPr lang="en-US" altLang="en-US" sz="4800" b="1" dirty="0">
              <a:solidFill>
                <a:srgbClr val="FF3300"/>
              </a:solidFill>
              <a:latin typeface="Times New Roman" panose="02020603050405020304" pitchFamily="18" charset="0"/>
              <a:ea typeface="Times New Roman" panose="02020603050405020304" pitchFamily="18" charset="0"/>
            </a:endParaRPr>
          </a:p>
        </p:txBody>
      </p:sp>
      <p:sp>
        <p:nvSpPr>
          <p:cNvPr id="21507" name="Rectangle 5"/>
          <p:cNvSpPr>
            <a:spLocks noGrp="1"/>
          </p:cNvSpPr>
          <p:nvPr>
            <p:ph type="subTitle" idx="1"/>
          </p:nvPr>
        </p:nvSpPr>
        <p:spPr>
          <a:xfrm>
            <a:off x="2514600" y="685800"/>
            <a:ext cx="13373100" cy="9486900"/>
          </a:xfrm>
        </p:spPr>
        <p:txBody>
          <a:bodyPr vert="horz" wrap="square" lIns="137160" tIns="68580" rIns="137160" bIns="68580" anchor="t" anchorCtr="0"/>
          <a:p>
            <a:pPr algn="l" eaLnBrk="1" hangingPunct="1">
              <a:buClrTx/>
              <a:buSzTx/>
              <a:buFontTx/>
            </a:pPr>
            <a:r>
              <a:rPr lang="en-US" altLang="en-US" sz="3000" b="1" dirty="0">
                <a:solidFill>
                  <a:srgbClr val="0000FF"/>
                </a:solidFill>
                <a:latin typeface="+mn-lt"/>
                <a:ea typeface="+mn-ea"/>
                <a:cs typeface="+mn-cs"/>
              </a:rPr>
              <a:t>     </a:t>
            </a:r>
            <a:r>
              <a:rPr lang="en-US" altLang="en-US" sz="3000" b="1" dirty="0">
                <a:solidFill>
                  <a:srgbClr val="3333FF"/>
                </a:solidFill>
                <a:latin typeface="+mn-lt"/>
                <a:ea typeface="+mn-ea"/>
                <a:cs typeface="+mn-cs"/>
              </a:rPr>
              <a:t>When a solid is heated it changes into liquid. When a liquid is heated it changes into gas.</a:t>
            </a:r>
            <a:endParaRPr lang="en-US" altLang="en-US" sz="3000" b="1" dirty="0">
              <a:solidFill>
                <a:srgbClr val="3333FF"/>
              </a:solidFill>
              <a:latin typeface="+mn-lt"/>
              <a:ea typeface="+mn-ea"/>
              <a:cs typeface="+mn-cs"/>
            </a:endParaRPr>
          </a:p>
          <a:p>
            <a:pPr algn="l" eaLnBrk="1" hangingPunct="1">
              <a:buClrTx/>
              <a:buSzTx/>
              <a:buFontTx/>
            </a:pPr>
            <a:r>
              <a:rPr lang="en-US" altLang="en-US" sz="3000" b="1" dirty="0">
                <a:solidFill>
                  <a:srgbClr val="3333FF"/>
                </a:solidFill>
                <a:latin typeface="+mn-lt"/>
                <a:ea typeface="+mn-ea"/>
                <a:cs typeface="+mn-cs"/>
              </a:rPr>
              <a:t>     When a gas is cooled it changes to liquid. When a liquid is cooled it changes into solid.</a:t>
            </a:r>
            <a:endParaRPr lang="en-US" altLang="en-US" sz="3000" b="1" dirty="0">
              <a:solidFill>
                <a:srgbClr val="3333FF"/>
              </a:solidFill>
              <a:latin typeface="+mn-lt"/>
              <a:ea typeface="+mn-ea"/>
              <a:cs typeface="+mn-cs"/>
            </a:endParaRPr>
          </a:p>
          <a:p>
            <a:pPr algn="l" eaLnBrk="1" hangingPunct="1">
              <a:buClrTx/>
              <a:buSzTx/>
              <a:buFontTx/>
            </a:pPr>
            <a:r>
              <a:rPr lang="en-US" altLang="en-US" sz="3000" b="1" dirty="0">
                <a:solidFill>
                  <a:srgbClr val="3333FF"/>
                </a:solidFill>
                <a:latin typeface="+mn-lt"/>
                <a:ea typeface="+mn-ea"/>
                <a:cs typeface="+mn-cs"/>
              </a:rPr>
              <a:t>  Eg:- If ice is heated it changes into water. If water is heated it changes into steam. If steam is cooled it changes into water. If water is cooled it changes into ice. </a:t>
            </a:r>
            <a:endParaRPr lang="en-US" altLang="en-US" sz="3000" b="1" dirty="0">
              <a:solidFill>
                <a:srgbClr val="3333FF"/>
              </a:solidFill>
              <a:latin typeface="+mn-lt"/>
              <a:ea typeface="+mn-ea"/>
              <a:cs typeface="+mn-cs"/>
            </a:endParaRPr>
          </a:p>
          <a:p>
            <a:pPr algn="l" eaLnBrk="1" hangingPunct="1">
              <a:buClrTx/>
              <a:buSzTx/>
              <a:buFontTx/>
            </a:pPr>
            <a:r>
              <a:rPr lang="en-US" altLang="en-US" sz="3000" b="1" dirty="0">
                <a:latin typeface="+mn-lt"/>
                <a:ea typeface="+mn-ea"/>
                <a:cs typeface="+mn-cs"/>
              </a:rPr>
              <a:t>                                 Heat                                    Heat</a:t>
            </a:r>
            <a:endParaRPr lang="en-US" altLang="en-US" sz="3000" b="1" dirty="0">
              <a:latin typeface="+mn-lt"/>
              <a:ea typeface="+mn-ea"/>
              <a:cs typeface="+mn-cs"/>
            </a:endParaRPr>
          </a:p>
          <a:p>
            <a:pPr algn="l" eaLnBrk="1" hangingPunct="1">
              <a:buClrTx/>
              <a:buSzTx/>
              <a:buFontTx/>
            </a:pPr>
            <a:r>
              <a:rPr lang="en-US" altLang="en-US" sz="3000" b="1" dirty="0">
                <a:latin typeface="+mn-lt"/>
                <a:ea typeface="+mn-ea"/>
                <a:cs typeface="+mn-cs"/>
              </a:rPr>
              <a:t>                                 Cool                                    Cool </a:t>
            </a:r>
            <a:endParaRPr lang="en-US" altLang="en-US" sz="3000" b="1" dirty="0">
              <a:latin typeface="+mn-lt"/>
              <a:ea typeface="+mn-ea"/>
              <a:cs typeface="+mn-cs"/>
            </a:endParaRPr>
          </a:p>
          <a:p>
            <a:pPr algn="l" eaLnBrk="1" hangingPunct="1">
              <a:buClrTx/>
              <a:buSzTx/>
              <a:buFontTx/>
            </a:pPr>
            <a:r>
              <a:rPr lang="en-US" altLang="en-US" sz="3000" b="1" dirty="0">
                <a:latin typeface="+mn-lt"/>
                <a:ea typeface="+mn-ea"/>
                <a:cs typeface="+mn-cs"/>
              </a:rPr>
              <a:t> </a:t>
            </a:r>
            <a:endParaRPr lang="en-US" altLang="en-US" sz="3000" b="1" dirty="0">
              <a:latin typeface="+mn-lt"/>
              <a:ea typeface="+mn-ea"/>
              <a:cs typeface="+mn-cs"/>
            </a:endParaRPr>
          </a:p>
        </p:txBody>
      </p:sp>
      <p:pic>
        <p:nvPicPr>
          <p:cNvPr id="21508" name="Picture 10" descr="particlearrangementstates"/>
          <p:cNvPicPr>
            <a:picLocks noChangeAspect="1"/>
          </p:cNvPicPr>
          <p:nvPr/>
        </p:nvPicPr>
        <p:blipFill>
          <a:blip r:embed="rId1"/>
          <a:stretch>
            <a:fillRect/>
          </a:stretch>
        </p:blipFill>
        <p:spPr>
          <a:xfrm>
            <a:off x="2286000" y="5257800"/>
            <a:ext cx="13716000" cy="5029200"/>
          </a:xfrm>
          <a:prstGeom prst="rect">
            <a:avLst/>
          </a:prstGeom>
          <a:noFill/>
          <a:ln w="9525">
            <a:noFill/>
          </a:ln>
        </p:spPr>
      </p:pic>
      <p:sp>
        <p:nvSpPr>
          <p:cNvPr id="21509" name="Rectangle 12"/>
          <p:cNvSpPr/>
          <p:nvPr/>
        </p:nvSpPr>
        <p:spPr>
          <a:xfrm>
            <a:off x="3543300" y="4457700"/>
            <a:ext cx="1943100" cy="6858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700" b="1" dirty="0"/>
              <a:t>Solid state</a:t>
            </a:r>
            <a:endParaRPr lang="en-US" altLang="en-US" sz="2700" b="1" dirty="0"/>
          </a:p>
        </p:txBody>
      </p:sp>
      <p:sp>
        <p:nvSpPr>
          <p:cNvPr id="21510" name="Rectangle 13"/>
          <p:cNvSpPr/>
          <p:nvPr/>
        </p:nvSpPr>
        <p:spPr>
          <a:xfrm>
            <a:off x="7886700" y="4457700"/>
            <a:ext cx="2057400" cy="6858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700" b="1" dirty="0"/>
              <a:t>Liquid state</a:t>
            </a:r>
            <a:endParaRPr lang="en-US" altLang="en-US" sz="2700" b="1" dirty="0"/>
          </a:p>
        </p:txBody>
      </p:sp>
      <p:sp>
        <p:nvSpPr>
          <p:cNvPr id="21511" name="Rectangle 14"/>
          <p:cNvSpPr/>
          <p:nvPr/>
        </p:nvSpPr>
        <p:spPr>
          <a:xfrm>
            <a:off x="12344400" y="4457700"/>
            <a:ext cx="2514600" cy="6858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700" b="1" dirty="0"/>
              <a:t>Gaseous state</a:t>
            </a:r>
            <a:endParaRPr lang="en-US" altLang="en-US" sz="2700" b="1" dirty="0"/>
          </a:p>
        </p:txBody>
      </p:sp>
      <p:sp>
        <p:nvSpPr>
          <p:cNvPr id="21512" name="Line 15"/>
          <p:cNvSpPr/>
          <p:nvPr/>
        </p:nvSpPr>
        <p:spPr>
          <a:xfrm>
            <a:off x="5600700" y="4686300"/>
            <a:ext cx="2057400" cy="0"/>
          </a:xfrm>
          <a:prstGeom prst="line">
            <a:avLst/>
          </a:prstGeom>
          <a:ln w="25400" cap="flat" cmpd="sng">
            <a:solidFill>
              <a:schemeClr val="tx1"/>
            </a:solidFill>
            <a:prstDash val="solid"/>
            <a:headEnd type="none" w="med" len="med"/>
            <a:tailEnd type="triangle" w="med" len="med"/>
          </a:ln>
        </p:spPr>
      </p:sp>
      <p:sp>
        <p:nvSpPr>
          <p:cNvPr id="21513" name="Line 16"/>
          <p:cNvSpPr/>
          <p:nvPr/>
        </p:nvSpPr>
        <p:spPr>
          <a:xfrm>
            <a:off x="10058400" y="4686300"/>
            <a:ext cx="2057400" cy="0"/>
          </a:xfrm>
          <a:prstGeom prst="line">
            <a:avLst/>
          </a:prstGeom>
          <a:ln w="25400" cap="flat" cmpd="sng">
            <a:solidFill>
              <a:schemeClr val="tx1"/>
            </a:solidFill>
            <a:prstDash val="solid"/>
            <a:headEnd type="none" w="med" len="med"/>
            <a:tailEnd type="triangle" w="med" len="med"/>
          </a:ln>
        </p:spPr>
      </p:sp>
      <p:sp>
        <p:nvSpPr>
          <p:cNvPr id="21514" name="Line 17"/>
          <p:cNvSpPr/>
          <p:nvPr/>
        </p:nvSpPr>
        <p:spPr>
          <a:xfrm flipH="1">
            <a:off x="5600700" y="4800600"/>
            <a:ext cx="2057400" cy="0"/>
          </a:xfrm>
          <a:prstGeom prst="line">
            <a:avLst/>
          </a:prstGeom>
          <a:ln w="25400" cap="flat" cmpd="sng">
            <a:solidFill>
              <a:schemeClr val="tx1"/>
            </a:solidFill>
            <a:prstDash val="solid"/>
            <a:headEnd type="none" w="med" len="med"/>
            <a:tailEnd type="triangle" w="med" len="med"/>
          </a:ln>
        </p:spPr>
      </p:sp>
      <p:sp>
        <p:nvSpPr>
          <p:cNvPr id="21515" name="Line 18"/>
          <p:cNvSpPr/>
          <p:nvPr/>
        </p:nvSpPr>
        <p:spPr>
          <a:xfrm flipH="1">
            <a:off x="10058400" y="4800600"/>
            <a:ext cx="2057400" cy="0"/>
          </a:xfrm>
          <a:prstGeom prst="line">
            <a:avLst/>
          </a:prstGeom>
          <a:ln w="25400" cap="flat" cmpd="sng">
            <a:solidFill>
              <a:schemeClr val="tx1"/>
            </a:solidFill>
            <a:prstDash val="solid"/>
            <a:headEnd type="none" w="med" len="med"/>
            <a:tailEnd type="triangle" w="med" len="med"/>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2514600" y="914400"/>
            <a:ext cx="11658600" cy="1028700"/>
          </a:xfrm>
        </p:spPr>
        <p:txBody>
          <a:bodyPr/>
          <a:lstStyle/>
          <a:p>
            <a:pPr algn="l" eaLnBrk="1" hangingPunct="1"/>
            <a:r>
              <a:rPr lang="en-US" altLang="en-US" b="1">
                <a:solidFill>
                  <a:srgbClr val="FF3300"/>
                </a:solidFill>
                <a:latin typeface="Times New Roman" panose="02020603050405020304" pitchFamily="18" charset="0"/>
              </a:rPr>
              <a:t>1a) </a:t>
            </a:r>
            <a:r>
              <a:rPr lang="en-US" altLang="en-US" b="1" u="sng">
                <a:solidFill>
                  <a:srgbClr val="FF3300"/>
                </a:solidFill>
                <a:latin typeface="Times New Roman" panose="02020603050405020304" pitchFamily="18" charset="0"/>
              </a:rPr>
              <a:t>Matter</a:t>
            </a:r>
            <a:r>
              <a:rPr lang="en-US" altLang="en-US" b="1">
                <a:solidFill>
                  <a:srgbClr val="FF3300"/>
                </a:solidFill>
                <a:latin typeface="Times New Roman" panose="02020603050405020304" pitchFamily="18" charset="0"/>
              </a:rPr>
              <a:t>:</a:t>
            </a:r>
            <a:endParaRPr lang="en-US" altLang="en-US" b="1">
              <a:solidFill>
                <a:srgbClr val="FF3300"/>
              </a:solidFill>
              <a:latin typeface="Times New Roman" panose="02020603050405020304" pitchFamily="18" charset="0"/>
            </a:endParaRPr>
          </a:p>
        </p:txBody>
      </p:sp>
      <p:sp>
        <p:nvSpPr>
          <p:cNvPr id="5123" name="Rectangle 5"/>
          <p:cNvSpPr>
            <a:spLocks noGrp="1" noChangeArrowheads="1"/>
          </p:cNvSpPr>
          <p:nvPr>
            <p:ph type="subTitle" idx="1"/>
          </p:nvPr>
        </p:nvSpPr>
        <p:spPr>
          <a:xfrm>
            <a:off x="2857500" y="2286000"/>
            <a:ext cx="12075320" cy="6743700"/>
          </a:xfrm>
        </p:spPr>
        <p:txBody>
          <a:bodyPr/>
          <a:lstStyle/>
          <a:p>
            <a:pPr algn="l" eaLnBrk="1" hangingPunct="1">
              <a:defRPr/>
            </a:pPr>
            <a:r>
              <a:rPr lang="en-US" altLang="en-US" sz="3000" b="1" dirty="0"/>
              <a:t>   </a:t>
            </a:r>
            <a:endParaRPr lang="en-US" altLang="en-US" sz="3000" b="1" dirty="0"/>
          </a:p>
          <a:p>
            <a:pPr algn="l" eaLnBrk="1" hangingPunct="1">
              <a:defRPr/>
            </a:pPr>
            <a:r>
              <a:rPr lang="en-US" altLang="en-US" sz="6000" b="1" i="1" dirty="0">
                <a:solidFill>
                  <a:srgbClr val="002060"/>
                </a:solidFill>
              </a:rPr>
              <a:t>Matter is anything which occupies space and has mass.</a:t>
            </a:r>
            <a:r>
              <a:rPr lang="en-US" altLang="en-US" sz="5400" b="1" i="1" dirty="0">
                <a:solidFill>
                  <a:srgbClr val="002060"/>
                </a:solidFill>
              </a:rPr>
              <a:t> </a:t>
            </a:r>
            <a:endParaRPr lang="en-US" altLang="en-US" sz="5400" b="1" i="1" dirty="0">
              <a:solidFill>
                <a:srgbClr val="002060"/>
              </a:solidFill>
            </a:endParaRPr>
          </a:p>
          <a:p>
            <a:pPr algn="l" eaLnBrk="1" hangingPunct="1">
              <a:defRPr/>
            </a:pPr>
            <a:endParaRPr lang="en-US" altLang="en-US" sz="3000" b="1" dirty="0">
              <a:solidFill>
                <a:schemeClr val="tx2">
                  <a:lumMod val="95000"/>
                  <a:lumOff val="5000"/>
                </a:schemeClr>
              </a:solidFill>
            </a:endParaRPr>
          </a:p>
          <a:p>
            <a:pPr algn="l" eaLnBrk="1" hangingPunct="1">
              <a:defRPr/>
            </a:pPr>
            <a:r>
              <a:rPr lang="en-US" altLang="en-US" sz="3000" b="1" dirty="0">
                <a:solidFill>
                  <a:srgbClr val="FF3300"/>
                </a:solidFill>
                <a:latin typeface="Times New Roman" panose="02020603050405020304" pitchFamily="18" charset="0"/>
              </a:rPr>
              <a:t> </a:t>
            </a:r>
            <a:r>
              <a:rPr lang="en-US" altLang="en-US" sz="3000" b="1" dirty="0"/>
              <a:t>    </a:t>
            </a:r>
            <a:r>
              <a:rPr lang="en-US" altLang="en-US" b="1" dirty="0">
                <a:solidFill>
                  <a:srgbClr val="FF0000"/>
                </a:solidFill>
              </a:rPr>
              <a:t>Examples : Air, Rice</a:t>
            </a:r>
            <a:r>
              <a:rPr lang="en-IN" altLang="en-US" b="1" dirty="0">
                <a:solidFill>
                  <a:srgbClr val="FF0000"/>
                </a:solidFill>
              </a:rPr>
              <a:t>,</a:t>
            </a:r>
            <a:r>
              <a:rPr lang="en-US" altLang="en-US" b="1" dirty="0">
                <a:solidFill>
                  <a:srgbClr val="FF0000"/>
                </a:solidFill>
              </a:rPr>
              <a:t> Water</a:t>
            </a:r>
            <a:r>
              <a:rPr lang="en-IN" altLang="en-US" b="1" dirty="0">
                <a:solidFill>
                  <a:srgbClr val="FF0000"/>
                </a:solidFill>
              </a:rPr>
              <a:t>,</a:t>
            </a:r>
            <a:r>
              <a:rPr lang="en-US" altLang="en-US" b="1" dirty="0">
                <a:solidFill>
                  <a:srgbClr val="FF0000"/>
                </a:solidFill>
              </a:rPr>
              <a:t> Chair, etc.</a:t>
            </a:r>
            <a:endParaRPr lang="en-US" altLang="en-US" b="1" dirty="0">
              <a:solidFill>
                <a:srgbClr val="FF0000"/>
              </a:solidFill>
            </a:endParaRPr>
          </a:p>
          <a:p>
            <a:pPr algn="l" eaLnBrk="1" hangingPunct="1">
              <a:defRPr/>
            </a:pPr>
            <a:r>
              <a:rPr lang="en-US" altLang="en-US" b="1" dirty="0"/>
              <a:t>    </a:t>
            </a:r>
            <a:r>
              <a:rPr lang="en-US" altLang="en-US" b="1" dirty="0">
                <a:solidFill>
                  <a:srgbClr val="200AC2"/>
                </a:solidFill>
              </a:rPr>
              <a:t>Non examples :  Feelings like love,</a:t>
            </a:r>
            <a:endParaRPr lang="en-US" altLang="en-US" b="1" dirty="0">
              <a:solidFill>
                <a:srgbClr val="200AC2"/>
              </a:solidFill>
            </a:endParaRPr>
          </a:p>
          <a:p>
            <a:pPr algn="l" eaLnBrk="1" hangingPunct="1">
              <a:defRPr/>
            </a:pPr>
            <a:r>
              <a:rPr lang="en-US" altLang="en-US" b="1" dirty="0">
                <a:solidFill>
                  <a:srgbClr val="200AC2"/>
                </a:solidFill>
              </a:rPr>
              <a:t>    Smell, etc.</a:t>
            </a:r>
            <a:endParaRPr lang="en-US" altLang="en-US" b="1" dirty="0">
              <a:solidFill>
                <a:srgbClr val="200AC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4"/>
          <p:cNvSpPr>
            <a:spLocks noGrp="1"/>
          </p:cNvSpPr>
          <p:nvPr>
            <p:ph type="ctrTitle"/>
          </p:nvPr>
        </p:nvSpPr>
        <p:spPr/>
        <p:txBody>
          <a:bodyPr vert="horz" wrap="square" lIns="137160" tIns="68580" rIns="137160" bIns="68580" anchor="ctr" anchorCtr="0"/>
          <a:p>
            <a:pPr eaLnBrk="1" hangingPunct="1">
              <a:buClrTx/>
              <a:buSzTx/>
              <a:buFontTx/>
            </a:pPr>
            <a:endParaRPr lang="en-US" altLang="en-US" dirty="0"/>
          </a:p>
        </p:txBody>
      </p:sp>
      <p:sp>
        <p:nvSpPr>
          <p:cNvPr id="22531" name="Rectangle 5"/>
          <p:cNvSpPr>
            <a:spLocks noGrp="1"/>
          </p:cNvSpPr>
          <p:nvPr>
            <p:ph type="subTitle" idx="1"/>
          </p:nvPr>
        </p:nvSpPr>
        <p:spPr/>
        <p:txBody>
          <a:bodyPr vert="horz" wrap="square" lIns="137160" tIns="68580" rIns="137160" bIns="68580" anchor="t" anchorCtr="0"/>
          <a:p>
            <a:pPr eaLnBrk="1" hangingPunct="1">
              <a:buClrTx/>
              <a:buSzTx/>
              <a:buFontTx/>
            </a:pPr>
            <a:endParaRPr lang="en-US" altLang="en-US" dirty="0">
              <a:latin typeface="+mn-lt"/>
              <a:ea typeface="+mn-ea"/>
              <a:cs typeface="+mn-cs"/>
            </a:endParaRPr>
          </a:p>
        </p:txBody>
      </p:sp>
      <p:pic>
        <p:nvPicPr>
          <p:cNvPr id="22532" name="Picture 6" descr="particlearrangementstates"/>
          <p:cNvPicPr>
            <a:picLocks noChangeAspect="1"/>
          </p:cNvPicPr>
          <p:nvPr/>
        </p:nvPicPr>
        <p:blipFill>
          <a:blip r:embed="rId1"/>
          <a:stretch>
            <a:fillRect/>
          </a:stretch>
        </p:blipFill>
        <p:spPr>
          <a:xfrm>
            <a:off x="2286000" y="2400300"/>
            <a:ext cx="13716000" cy="617220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5"/>
          <p:cNvSpPr>
            <a:spLocks noGrp="1"/>
          </p:cNvSpPr>
          <p:nvPr>
            <p:ph type="subTitle" idx="1"/>
          </p:nvPr>
        </p:nvSpPr>
        <p:spPr>
          <a:xfrm>
            <a:off x="2571750" y="283370"/>
            <a:ext cx="13373100" cy="9715500"/>
          </a:xfrm>
        </p:spPr>
        <p:txBody>
          <a:bodyPr vert="horz" wrap="square" lIns="137160" tIns="68580" rIns="137160" bIns="68580" anchor="t" anchorCtr="0"/>
          <a:p>
            <a:pPr algn="l" eaLnBrk="1" hangingPunct="1">
              <a:buClrTx/>
              <a:buSzTx/>
              <a:buFontTx/>
            </a:pPr>
            <a:r>
              <a:rPr lang="en-US" altLang="en-US" sz="3600" b="1" dirty="0">
                <a:solidFill>
                  <a:srgbClr val="FF3300"/>
                </a:solidFill>
                <a:latin typeface="+mn-lt"/>
                <a:ea typeface="+mn-ea"/>
                <a:cs typeface="+mn-cs"/>
              </a:rPr>
              <a:t>a) </a:t>
            </a:r>
            <a:r>
              <a:rPr lang="en-US" altLang="en-US" sz="3600" b="1" u="sng" dirty="0">
                <a:solidFill>
                  <a:srgbClr val="FF3300"/>
                </a:solidFill>
                <a:latin typeface="+mn-lt"/>
                <a:ea typeface="+mn-ea"/>
                <a:cs typeface="+mn-cs"/>
              </a:rPr>
              <a:t>Melting (Fusion)</a:t>
            </a:r>
            <a:r>
              <a:rPr lang="en-US" altLang="en-US" sz="3600" b="1" dirty="0">
                <a:solidFill>
                  <a:srgbClr val="FF3300"/>
                </a:solidFill>
                <a:latin typeface="+mn-lt"/>
                <a:ea typeface="+mn-ea"/>
                <a:cs typeface="+mn-cs"/>
              </a:rPr>
              <a:t> :-</a:t>
            </a:r>
            <a:r>
              <a:rPr lang="en-US" altLang="en-US" sz="3000" b="1" dirty="0">
                <a:latin typeface="+mn-lt"/>
                <a:ea typeface="+mn-ea"/>
                <a:cs typeface="+mn-cs"/>
              </a:rPr>
              <a:t> </a:t>
            </a:r>
            <a:endParaRPr lang="en-US" altLang="en-US" sz="3000" b="1" dirty="0">
              <a:latin typeface="+mn-lt"/>
              <a:ea typeface="+mn-ea"/>
              <a:cs typeface="+mn-cs"/>
            </a:endParaRPr>
          </a:p>
          <a:p>
            <a:pPr algn="l" eaLnBrk="1" hangingPunct="1">
              <a:buClrTx/>
              <a:buSzTx/>
              <a:buFontTx/>
            </a:pPr>
            <a:r>
              <a:rPr lang="en-US" altLang="en-US" sz="3000" b="1" dirty="0">
                <a:latin typeface="+mn-lt"/>
                <a:ea typeface="+mn-ea"/>
                <a:cs typeface="+mn-cs"/>
              </a:rPr>
              <a:t>    </a:t>
            </a:r>
            <a:r>
              <a:rPr lang="en-US" altLang="en-US" sz="3000" b="1" dirty="0">
                <a:solidFill>
                  <a:srgbClr val="3333FF"/>
                </a:solidFill>
                <a:latin typeface="+mn-lt"/>
                <a:ea typeface="+mn-ea"/>
                <a:cs typeface="+mn-cs"/>
              </a:rPr>
              <a:t>When a solid is heated, the particles begin to vibrate with greater speed and begin to move more freely. Then at a particular temperature the solid melts and changes into liquid. The process of melting is also known as fusion.</a:t>
            </a:r>
            <a:endParaRPr lang="en-US" altLang="en-US" sz="3000" b="1" dirty="0">
              <a:solidFill>
                <a:srgbClr val="3333FF"/>
              </a:solidFill>
              <a:latin typeface="+mn-lt"/>
              <a:ea typeface="+mn-ea"/>
              <a:cs typeface="+mn-cs"/>
            </a:endParaRPr>
          </a:p>
          <a:p>
            <a:pPr algn="l" eaLnBrk="1" hangingPunct="1">
              <a:buClrTx/>
              <a:buSzTx/>
              <a:buFontTx/>
            </a:pPr>
            <a:r>
              <a:rPr lang="en-US" altLang="en-US" sz="3000" b="1" dirty="0">
                <a:solidFill>
                  <a:srgbClr val="3333FF"/>
                </a:solidFill>
                <a:latin typeface="+mn-lt"/>
                <a:ea typeface="+mn-ea"/>
                <a:cs typeface="+mn-cs"/>
              </a:rPr>
              <a:t>   The temperature at which a solid melts is called its melting point. The melting point of ice is 0</a:t>
            </a:r>
            <a:r>
              <a:rPr lang="en-US" altLang="en-US" sz="3000" b="1" baseline="30000" dirty="0">
                <a:solidFill>
                  <a:srgbClr val="3333FF"/>
                </a:solidFill>
                <a:latin typeface="+mn-lt"/>
                <a:ea typeface="+mn-ea"/>
                <a:cs typeface="+mn-cs"/>
              </a:rPr>
              <a:t>0</a:t>
            </a:r>
            <a:r>
              <a:rPr lang="en-US" altLang="en-US" sz="3000" b="1" dirty="0">
                <a:solidFill>
                  <a:srgbClr val="3333FF"/>
                </a:solidFill>
                <a:latin typeface="+mn-lt"/>
                <a:ea typeface="+mn-ea"/>
                <a:cs typeface="+mn-cs"/>
              </a:rPr>
              <a:t>C or 273 K. </a:t>
            </a:r>
            <a:endParaRPr lang="en-US" altLang="en-US" sz="3000" b="1" dirty="0">
              <a:solidFill>
                <a:srgbClr val="3333FF"/>
              </a:solidFill>
              <a:latin typeface="+mn-lt"/>
              <a:ea typeface="+mn-ea"/>
              <a:cs typeface="+mn-cs"/>
            </a:endParaRPr>
          </a:p>
          <a:p>
            <a:pPr algn="l" eaLnBrk="1" hangingPunct="1">
              <a:buClrTx/>
              <a:buSzTx/>
              <a:buFontTx/>
            </a:pPr>
            <a:r>
              <a:rPr lang="en-US" altLang="en-US" sz="3000" b="1" u="sng" dirty="0">
                <a:solidFill>
                  <a:srgbClr val="FF3300"/>
                </a:solidFill>
                <a:latin typeface="+mn-lt"/>
                <a:ea typeface="+mn-ea"/>
                <a:cs typeface="+mn-cs"/>
              </a:rPr>
              <a:t>Latent heat of fusion</a:t>
            </a:r>
            <a:r>
              <a:rPr lang="en-US" altLang="en-US" sz="3000" b="1" dirty="0">
                <a:solidFill>
                  <a:srgbClr val="FF3300"/>
                </a:solidFill>
                <a:latin typeface="+mn-lt"/>
                <a:ea typeface="+mn-ea"/>
                <a:cs typeface="+mn-cs"/>
              </a:rPr>
              <a:t> :-</a:t>
            </a:r>
            <a:endParaRPr lang="en-US" altLang="en-US" sz="3000" b="1" dirty="0">
              <a:solidFill>
                <a:srgbClr val="FF3300"/>
              </a:solidFill>
              <a:latin typeface="+mn-lt"/>
              <a:ea typeface="+mn-ea"/>
              <a:cs typeface="+mn-cs"/>
            </a:endParaRPr>
          </a:p>
          <a:p>
            <a:pPr algn="l" eaLnBrk="1" hangingPunct="1">
              <a:buClrTx/>
              <a:buSzTx/>
              <a:buFontTx/>
            </a:pPr>
            <a:r>
              <a:rPr lang="en-US" altLang="en-US" sz="3000" b="1" dirty="0">
                <a:latin typeface="+mn-lt"/>
                <a:ea typeface="+mn-ea"/>
                <a:cs typeface="+mn-cs"/>
              </a:rPr>
              <a:t>   </a:t>
            </a:r>
            <a:r>
              <a:rPr lang="en-US" altLang="en-US" sz="3000" b="1" dirty="0">
                <a:solidFill>
                  <a:srgbClr val="3333FF"/>
                </a:solidFill>
                <a:latin typeface="+mn-lt"/>
                <a:ea typeface="+mn-ea"/>
                <a:cs typeface="+mn-cs"/>
              </a:rPr>
              <a:t>The amount of heat energy required to change 1kg of a solid into liquid at atmospheric pressure at its melting point is called the</a:t>
            </a:r>
            <a:r>
              <a:rPr lang="en-US" altLang="en-US" sz="3000" b="1" dirty="0">
                <a:solidFill>
                  <a:srgbClr val="0000FF"/>
                </a:solidFill>
                <a:latin typeface="+mn-lt"/>
                <a:ea typeface="+mn-ea"/>
                <a:cs typeface="+mn-cs"/>
              </a:rPr>
              <a:t> </a:t>
            </a:r>
            <a:r>
              <a:rPr lang="en-US" altLang="en-US" sz="3000" b="1" dirty="0">
                <a:solidFill>
                  <a:srgbClr val="FF3300"/>
                </a:solidFill>
                <a:latin typeface="+mn-lt"/>
                <a:ea typeface="+mn-ea"/>
                <a:cs typeface="+mn-cs"/>
              </a:rPr>
              <a:t>latent heat of fusion.</a:t>
            </a:r>
            <a:endParaRPr lang="en-US" altLang="en-US" sz="3000" b="1" dirty="0">
              <a:solidFill>
                <a:srgbClr val="FF3300"/>
              </a:solidFill>
              <a:latin typeface="+mn-lt"/>
              <a:ea typeface="+mn-ea"/>
              <a:cs typeface="+mn-cs"/>
            </a:endParaRPr>
          </a:p>
          <a:p>
            <a:pPr algn="l" eaLnBrk="1" hangingPunct="1">
              <a:buClrTx/>
              <a:buSzTx/>
              <a:buFontTx/>
            </a:pPr>
            <a:endParaRPr lang="en-US" altLang="en-US" sz="3000" b="1" i="1" dirty="0">
              <a:solidFill>
                <a:srgbClr val="FF3300"/>
              </a:solidFill>
              <a:latin typeface="+mn-lt"/>
              <a:ea typeface="+mn-ea"/>
              <a:cs typeface="+mn-cs"/>
            </a:endParaRPr>
          </a:p>
        </p:txBody>
      </p:sp>
      <p:pic>
        <p:nvPicPr>
          <p:cNvPr id="22531" name="Picture 10" descr="ice-melting-in-water-with-thermometer-at-zero-degrees-Celsius-AJHD"/>
          <p:cNvPicPr>
            <a:picLocks noChangeAspect="1" noChangeArrowheads="1"/>
          </p:cNvPicPr>
          <p:nvPr/>
        </p:nvPicPr>
        <p:blipFill>
          <a:blip r:embed="rId1"/>
          <a:srcRect/>
          <a:stretch>
            <a:fillRect/>
          </a:stretch>
        </p:blipFill>
        <p:spPr bwMode="auto">
          <a:xfrm>
            <a:off x="6515100" y="5538788"/>
            <a:ext cx="5257800" cy="4519613"/>
          </a:xfrm>
          <a:prstGeom prst="rect">
            <a:avLst/>
          </a:prstGeom>
          <a:ln w="9525">
            <a:solidFill>
              <a:srgbClr val="000000"/>
            </a:solidFill>
            <a:miter lim="800000"/>
            <a:headEnd/>
            <a:tailEnd/>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4"/>
          <p:cNvSpPr>
            <a:spLocks noGrp="1"/>
          </p:cNvSpPr>
          <p:nvPr>
            <p:ph type="ctrTitle"/>
          </p:nvPr>
        </p:nvSpPr>
        <p:spPr>
          <a:xfrm>
            <a:off x="2514600" y="114300"/>
            <a:ext cx="11658600" cy="685800"/>
          </a:xfrm>
        </p:spPr>
        <p:txBody>
          <a:bodyPr vert="horz" wrap="square" lIns="137160" tIns="68580" rIns="137160" bIns="68580" anchor="ctr" anchorCtr="0">
            <a:normAutofit fontScale="90000"/>
          </a:bodyPr>
          <a:p>
            <a:pPr algn="l" eaLnBrk="1" hangingPunct="1">
              <a:buClrTx/>
              <a:buSzTx/>
              <a:buFontTx/>
            </a:pPr>
            <a:r>
              <a:rPr lang="en-US" altLang="en-US" sz="4200" b="1" dirty="0">
                <a:solidFill>
                  <a:srgbClr val="FF3300"/>
                </a:solidFill>
              </a:rPr>
              <a:t>b) </a:t>
            </a:r>
            <a:r>
              <a:rPr lang="en-US" altLang="en-US" sz="4200" b="1" u="sng" dirty="0">
                <a:solidFill>
                  <a:srgbClr val="FF3300"/>
                </a:solidFill>
              </a:rPr>
              <a:t>Boiling</a:t>
            </a:r>
            <a:r>
              <a:rPr lang="en-US" altLang="en-US" sz="4200" b="1" dirty="0">
                <a:solidFill>
                  <a:srgbClr val="FF3300"/>
                </a:solidFill>
              </a:rPr>
              <a:t> :-</a:t>
            </a:r>
            <a:endParaRPr lang="en-US" altLang="en-US" sz="4200" b="1" dirty="0">
              <a:solidFill>
                <a:srgbClr val="FF3300"/>
              </a:solidFill>
            </a:endParaRPr>
          </a:p>
        </p:txBody>
      </p:sp>
      <p:sp>
        <p:nvSpPr>
          <p:cNvPr id="19459" name="Rectangle 5"/>
          <p:cNvSpPr>
            <a:spLocks noGrp="1" noChangeArrowheads="1"/>
          </p:cNvSpPr>
          <p:nvPr>
            <p:ph type="subTitle" idx="1"/>
          </p:nvPr>
        </p:nvSpPr>
        <p:spPr>
          <a:xfrm>
            <a:off x="2628900" y="685800"/>
            <a:ext cx="13030200" cy="8915400"/>
          </a:xfrm>
        </p:spPr>
        <p:txBody>
          <a:bodyPr vert="horz" wrap="square" lIns="137160" tIns="68580" rIns="137160" bIns="68580" numCol="1" anchor="t" anchorCtr="0" compatLnSpc="1"/>
          <a:lstStyle/>
          <a:p>
            <a:pPr marL="0" marR="0" lvl="0" indent="0" algn="just" defTabSz="914400" rtl="0" eaLnBrk="1" fontAlgn="base" latinLnBrk="0" hangingPunct="1">
              <a:lnSpc>
                <a:spcPct val="100000"/>
              </a:lnSpc>
              <a:spcBef>
                <a:spcPts val="0"/>
              </a:spcBef>
              <a:spcAft>
                <a:spcPct val="0"/>
              </a:spcAft>
              <a:buClrTx/>
              <a:buSzTx/>
              <a:buFontTx/>
              <a:buNone/>
              <a:defRPr/>
            </a:pPr>
            <a:r>
              <a:rPr kumimoji="0" lang="en-US" altLang="en-US" sz="3000" b="1" i="0" u="none" strike="noStrike" kern="0" cap="none" spc="0" normalizeH="0" baseline="0" noProof="0" dirty="0">
                <a:ln>
                  <a:noFill/>
                </a:ln>
                <a:solidFill>
                  <a:schemeClr val="tx1"/>
                </a:solidFill>
                <a:effectLst/>
                <a:uLnTx/>
                <a:uFillTx/>
                <a:latin typeface="+mn-lt"/>
                <a:ea typeface="+mn-ea"/>
                <a:cs typeface="+mn-cs"/>
              </a:rPr>
              <a:t>   </a:t>
            </a:r>
            <a:r>
              <a:rPr kumimoji="0" lang="en-US" altLang="en-US" sz="3600" b="1" i="0" u="none" strike="noStrike" kern="0" cap="none" spc="0" normalizeH="0" baseline="0" noProof="0" dirty="0">
                <a:ln>
                  <a:noFill/>
                </a:ln>
                <a:solidFill>
                  <a:schemeClr val="tx1">
                    <a:lumMod val="95000"/>
                    <a:lumOff val="5000"/>
                  </a:schemeClr>
                </a:solidFill>
                <a:effectLst/>
                <a:uLnTx/>
                <a:uFillTx/>
                <a:latin typeface="+mn-lt"/>
                <a:ea typeface="+mn-ea"/>
                <a:cs typeface="+mn-cs"/>
              </a:rPr>
              <a:t>When a liquid is heated, its particles begin to move even faster. Then at a particular temperature the liquid begins to boil and changes into gas (</a:t>
            </a:r>
            <a:r>
              <a:rPr kumimoji="0" lang="en-US" altLang="en-US" sz="3600" b="1" i="0" u="none" strike="noStrike" kern="0" cap="none" spc="0" normalizeH="0" baseline="0" noProof="0" dirty="0" err="1">
                <a:ln>
                  <a:noFill/>
                </a:ln>
                <a:solidFill>
                  <a:schemeClr val="tx1">
                    <a:lumMod val="95000"/>
                    <a:lumOff val="5000"/>
                  </a:schemeClr>
                </a:solidFill>
                <a:effectLst/>
                <a:uLnTx/>
                <a:uFillTx/>
                <a:latin typeface="+mn-lt"/>
                <a:ea typeface="+mn-ea"/>
                <a:cs typeface="+mn-cs"/>
              </a:rPr>
              <a:t>vapour</a:t>
            </a:r>
            <a:r>
              <a:rPr kumimoji="0" lang="en-US" altLang="en-US" sz="3600" b="1" i="0" u="none" strike="noStrike" kern="0" cap="none" spc="0" normalizeH="0" baseline="0" noProof="0" dirty="0">
                <a:ln>
                  <a:noFill/>
                </a:ln>
                <a:solidFill>
                  <a:schemeClr val="tx1">
                    <a:lumMod val="95000"/>
                    <a:lumOff val="5000"/>
                  </a:schemeClr>
                </a:solidFill>
                <a:effectLst/>
                <a:uLnTx/>
                <a:uFillTx/>
                <a:latin typeface="+mn-lt"/>
                <a:ea typeface="+mn-ea"/>
                <a:cs typeface="+mn-cs"/>
              </a:rPr>
              <a:t>).</a:t>
            </a:r>
            <a:endParaRPr kumimoji="0" lang="en-US" altLang="en-US" sz="3600" b="1" i="0" u="none" strike="noStrike" kern="0" cap="none" spc="0" normalizeH="0" baseline="0" noProof="0" dirty="0">
              <a:ln>
                <a:noFill/>
              </a:ln>
              <a:solidFill>
                <a:schemeClr val="tx1">
                  <a:lumMod val="95000"/>
                  <a:lumOff val="5000"/>
                </a:schemeClr>
              </a:solidFill>
              <a:effectLst/>
              <a:uLnTx/>
              <a:uFillTx/>
              <a:latin typeface="+mn-lt"/>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defRPr/>
            </a:pPr>
            <a:r>
              <a:rPr kumimoji="0" lang="en-US" altLang="en-US" sz="3600" b="1" i="0" u="none" strike="noStrike" kern="0" cap="none" spc="0" normalizeH="0" baseline="0" noProof="0" dirty="0">
                <a:ln>
                  <a:noFill/>
                </a:ln>
                <a:solidFill>
                  <a:schemeClr val="tx1">
                    <a:lumMod val="95000"/>
                    <a:lumOff val="5000"/>
                  </a:schemeClr>
                </a:solidFill>
                <a:effectLst/>
                <a:uLnTx/>
                <a:uFillTx/>
                <a:latin typeface="+mn-lt"/>
                <a:ea typeface="+mn-ea"/>
                <a:cs typeface="+mn-cs"/>
              </a:rPr>
              <a:t>   Boiling is a bulk phenomenon. When a liquid boils the bulk of the liquid changes into </a:t>
            </a:r>
            <a:r>
              <a:rPr kumimoji="0" lang="en-US" altLang="en-US" sz="3600" b="1" i="0" u="none" strike="noStrike" kern="0" cap="none" spc="0" normalizeH="0" baseline="0" noProof="0" dirty="0" err="1">
                <a:ln>
                  <a:noFill/>
                </a:ln>
                <a:solidFill>
                  <a:schemeClr val="tx1">
                    <a:lumMod val="95000"/>
                    <a:lumOff val="5000"/>
                  </a:schemeClr>
                </a:solidFill>
                <a:effectLst/>
                <a:uLnTx/>
                <a:uFillTx/>
                <a:latin typeface="+mn-lt"/>
                <a:ea typeface="+mn-ea"/>
                <a:cs typeface="+mn-cs"/>
              </a:rPr>
              <a:t>vapour</a:t>
            </a:r>
            <a:r>
              <a:rPr kumimoji="0" lang="en-US" altLang="en-US" sz="3600" b="1" i="0" u="none" strike="noStrike" kern="0" cap="none" spc="0" normalizeH="0" baseline="0" noProof="0" dirty="0">
                <a:ln>
                  <a:noFill/>
                </a:ln>
                <a:solidFill>
                  <a:schemeClr val="tx1">
                    <a:lumMod val="95000"/>
                    <a:lumOff val="5000"/>
                  </a:schemeClr>
                </a:solidFill>
                <a:effectLst/>
                <a:uLnTx/>
                <a:uFillTx/>
                <a:latin typeface="+mn-lt"/>
                <a:ea typeface="+mn-ea"/>
                <a:cs typeface="+mn-cs"/>
              </a:rPr>
              <a:t>. </a:t>
            </a:r>
            <a:endParaRPr kumimoji="0" lang="en-US" altLang="en-US" sz="3600" b="1" i="0" u="none" strike="noStrike" kern="0" cap="none" spc="0" normalizeH="0" baseline="0" noProof="0" dirty="0">
              <a:ln>
                <a:noFill/>
              </a:ln>
              <a:solidFill>
                <a:schemeClr val="tx1">
                  <a:lumMod val="95000"/>
                  <a:lumOff val="5000"/>
                </a:schemeClr>
              </a:solidFill>
              <a:effectLst/>
              <a:uLnTx/>
              <a:uFillTx/>
              <a:latin typeface="+mn-lt"/>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defRPr/>
            </a:pPr>
            <a:r>
              <a:rPr kumimoji="0" lang="en-US" altLang="en-US" sz="3600" b="1" i="0" u="none" strike="noStrike" kern="0" cap="none" spc="0" normalizeH="0" baseline="0" noProof="0" dirty="0">
                <a:ln>
                  <a:noFill/>
                </a:ln>
                <a:solidFill>
                  <a:schemeClr val="tx1">
                    <a:lumMod val="95000"/>
                    <a:lumOff val="5000"/>
                  </a:schemeClr>
                </a:solidFill>
                <a:effectLst/>
                <a:uLnTx/>
                <a:uFillTx/>
                <a:latin typeface="+mn-lt"/>
                <a:ea typeface="+mn-ea"/>
                <a:cs typeface="+mn-cs"/>
              </a:rPr>
              <a:t>  The temperature at which a liquid starts boiling is called  its boiling point. The boiling point of water is 100</a:t>
            </a:r>
            <a:r>
              <a:rPr kumimoji="0" lang="en-US" altLang="en-US" sz="3600" b="1" i="0" u="none" strike="noStrike" kern="0" cap="none" spc="0" normalizeH="0" baseline="30000" noProof="0" dirty="0">
                <a:ln>
                  <a:noFill/>
                </a:ln>
                <a:solidFill>
                  <a:schemeClr val="tx1">
                    <a:lumMod val="95000"/>
                    <a:lumOff val="5000"/>
                  </a:schemeClr>
                </a:solidFill>
                <a:effectLst/>
                <a:uLnTx/>
                <a:uFillTx/>
                <a:latin typeface="+mn-lt"/>
                <a:ea typeface="+mn-ea"/>
                <a:cs typeface="+mn-cs"/>
              </a:rPr>
              <a:t>0</a:t>
            </a:r>
            <a:r>
              <a:rPr kumimoji="0" lang="en-US" altLang="en-US" sz="3600" b="1" i="0" u="none" strike="noStrike" kern="0" cap="none" spc="0" normalizeH="0" baseline="0" noProof="0" dirty="0">
                <a:ln>
                  <a:noFill/>
                </a:ln>
                <a:solidFill>
                  <a:schemeClr val="tx1">
                    <a:lumMod val="95000"/>
                    <a:lumOff val="5000"/>
                  </a:schemeClr>
                </a:solidFill>
                <a:effectLst/>
                <a:uLnTx/>
                <a:uFillTx/>
                <a:latin typeface="+mn-lt"/>
                <a:ea typeface="+mn-ea"/>
                <a:cs typeface="+mn-cs"/>
              </a:rPr>
              <a:t>C or 373K ( 273 + 100).</a:t>
            </a:r>
            <a:endPar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600" b="1" i="0" u="sng" strike="noStrike" kern="0" cap="none" spc="0" normalizeH="0" baseline="0" noProof="0" dirty="0">
                <a:ln>
                  <a:noFill/>
                </a:ln>
                <a:solidFill>
                  <a:srgbClr val="FF3300"/>
                </a:solidFill>
                <a:effectLst/>
                <a:uLnTx/>
                <a:uFillTx/>
                <a:latin typeface="+mn-lt"/>
                <a:ea typeface="+mn-ea"/>
                <a:cs typeface="+mn-cs"/>
              </a:rPr>
              <a:t>Latent heat of </a:t>
            </a:r>
            <a:r>
              <a:rPr kumimoji="0" lang="en-US" altLang="en-US" sz="3600" b="1" i="0" u="sng" strike="noStrike" kern="0" cap="none" spc="0" normalizeH="0" baseline="0" noProof="0" dirty="0" err="1">
                <a:ln>
                  <a:noFill/>
                </a:ln>
                <a:solidFill>
                  <a:srgbClr val="FF3300"/>
                </a:solidFill>
                <a:effectLst/>
                <a:uLnTx/>
                <a:uFillTx/>
                <a:latin typeface="+mn-lt"/>
                <a:ea typeface="+mn-ea"/>
                <a:cs typeface="+mn-cs"/>
              </a:rPr>
              <a:t>vaporisation</a:t>
            </a:r>
            <a:r>
              <a:rPr kumimoji="0" lang="en-US" altLang="en-US" sz="3600" b="1" i="0" u="none" strike="noStrike" kern="0" cap="none" spc="0" normalizeH="0" baseline="0" noProof="0" dirty="0">
                <a:ln>
                  <a:noFill/>
                </a:ln>
                <a:solidFill>
                  <a:srgbClr val="FF3300"/>
                </a:solidFill>
                <a:effectLst/>
                <a:uLnTx/>
                <a:uFillTx/>
                <a:latin typeface="+mn-lt"/>
                <a:ea typeface="+mn-ea"/>
                <a:cs typeface="+mn-cs"/>
              </a:rPr>
              <a:t> :-</a:t>
            </a:r>
            <a:endParaRPr kumimoji="0" lang="en-US" altLang="en-US" sz="3600" b="1" i="0" u="none" strike="noStrike" kern="0" cap="none" spc="0" normalizeH="0" baseline="0" noProof="0" dirty="0">
              <a:ln>
                <a:noFill/>
              </a:ln>
              <a:solidFill>
                <a:srgbClr val="FF3300"/>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rgbClr val="0000FF"/>
                </a:solidFill>
                <a:effectLst/>
                <a:uLnTx/>
                <a:uFillTx/>
                <a:latin typeface="+mn-lt"/>
                <a:ea typeface="+mn-ea"/>
                <a:cs typeface="+mn-cs"/>
              </a:rPr>
              <a:t>   </a:t>
            </a:r>
            <a:r>
              <a:rPr kumimoji="0" lang="en-US" altLang="en-US" sz="3600" b="1" i="0" u="none" strike="noStrike" kern="0" cap="none" spc="0" normalizeH="0" baseline="0" noProof="0" dirty="0">
                <a:ln>
                  <a:noFill/>
                </a:ln>
                <a:solidFill>
                  <a:schemeClr val="tx1">
                    <a:lumMod val="95000"/>
                    <a:lumOff val="5000"/>
                  </a:schemeClr>
                </a:solidFill>
                <a:effectLst/>
                <a:uLnTx/>
                <a:uFillTx/>
                <a:latin typeface="+mn-lt"/>
                <a:ea typeface="+mn-ea"/>
                <a:cs typeface="+mn-cs"/>
              </a:rPr>
              <a:t>The amount of heat energy required to change 1kg of a liquid into gas at atmospheric pressure at its boiling point is called the </a:t>
            </a:r>
            <a:r>
              <a:rPr kumimoji="0" lang="en-US" altLang="en-US" sz="3600" b="1" i="0" u="none" strike="noStrike" kern="0" cap="none" spc="0" normalizeH="0" baseline="0" noProof="0" dirty="0">
                <a:ln>
                  <a:noFill/>
                </a:ln>
                <a:solidFill>
                  <a:srgbClr val="FF3300"/>
                </a:solidFill>
                <a:effectLst/>
                <a:uLnTx/>
                <a:uFillTx/>
                <a:latin typeface="+mn-lt"/>
                <a:ea typeface="+mn-ea"/>
                <a:cs typeface="+mn-cs"/>
              </a:rPr>
              <a:t>latent heat of </a:t>
            </a:r>
            <a:r>
              <a:rPr kumimoji="0" lang="en-US" altLang="en-US" sz="3600" b="1" i="0" u="none" strike="noStrike" kern="0" cap="none" spc="0" normalizeH="0" baseline="0" noProof="0" dirty="0" err="1">
                <a:ln>
                  <a:noFill/>
                </a:ln>
                <a:solidFill>
                  <a:srgbClr val="FF3300"/>
                </a:solidFill>
                <a:effectLst/>
                <a:uLnTx/>
                <a:uFillTx/>
                <a:latin typeface="+mn-lt"/>
                <a:ea typeface="+mn-ea"/>
                <a:cs typeface="+mn-cs"/>
              </a:rPr>
              <a:t>vaporisation</a:t>
            </a:r>
            <a:r>
              <a:rPr kumimoji="0" lang="en-US" altLang="en-US" sz="3600" b="1" i="0" u="none" strike="noStrike" kern="0" cap="none" spc="0" normalizeH="0" baseline="0" noProof="0" dirty="0">
                <a:ln>
                  <a:noFill/>
                </a:ln>
                <a:solidFill>
                  <a:srgbClr val="FF3300"/>
                </a:solidFill>
                <a:effectLst/>
                <a:uLnTx/>
                <a:uFillTx/>
                <a:latin typeface="+mn-lt"/>
                <a:ea typeface="+mn-ea"/>
                <a:cs typeface="+mn-cs"/>
              </a:rPr>
              <a:t>.</a:t>
            </a:r>
            <a:endParaRPr kumimoji="0" lang="en-US" altLang="en-US" sz="3600" b="1" i="0" u="none" strike="noStrike" kern="0" cap="none" spc="0" normalizeH="0" baseline="0" noProof="0" dirty="0">
              <a:ln>
                <a:noFill/>
              </a:ln>
              <a:solidFill>
                <a:srgbClr val="FF3300"/>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altLang="en-US" sz="3000" b="1" i="1" u="none" strike="noStrike" kern="0" cap="none" spc="0" normalizeH="0" baseline="0" noProof="0" dirty="0">
              <a:ln>
                <a:noFill/>
              </a:ln>
              <a:solidFill>
                <a:srgbClr val="FF3300"/>
              </a:solidFill>
              <a:effectLst/>
              <a:uLnTx/>
              <a:uFillTx/>
              <a:latin typeface="+mn-lt"/>
              <a:ea typeface="+mn-ea"/>
              <a:cs typeface="+mn-cs"/>
            </a:endParaRPr>
          </a:p>
        </p:txBody>
      </p:sp>
      <p:pic>
        <p:nvPicPr>
          <p:cNvPr id="25604" name="Picture 7" descr="heat07"/>
          <p:cNvPicPr>
            <a:picLocks noChangeAspect="1"/>
          </p:cNvPicPr>
          <p:nvPr/>
        </p:nvPicPr>
        <p:blipFill>
          <a:blip r:embed="rId1"/>
          <a:stretch>
            <a:fillRect/>
          </a:stretch>
        </p:blipFill>
        <p:spPr>
          <a:xfrm>
            <a:off x="11179970" y="7055645"/>
            <a:ext cx="3429000" cy="3109913"/>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5"/>
          <p:cNvSpPr>
            <a:spLocks noGrp="1"/>
          </p:cNvSpPr>
          <p:nvPr>
            <p:ph type="subTitle" idx="1"/>
          </p:nvPr>
        </p:nvSpPr>
        <p:spPr>
          <a:xfrm>
            <a:off x="2857500" y="342900"/>
            <a:ext cx="12687300" cy="1257300"/>
          </a:xfrm>
        </p:spPr>
        <p:txBody>
          <a:bodyPr vert="horz" wrap="square" lIns="137160" tIns="68580" rIns="137160" bIns="68580" anchor="t" anchorCtr="0"/>
          <a:p>
            <a:pPr eaLnBrk="1" hangingPunct="1">
              <a:buClrTx/>
              <a:buSzTx/>
              <a:buFontTx/>
            </a:pPr>
            <a:r>
              <a:rPr lang="en-US" altLang="en-US" b="1" dirty="0">
                <a:solidFill>
                  <a:srgbClr val="FF0000"/>
                </a:solidFill>
                <a:latin typeface="+mn-lt"/>
                <a:ea typeface="+mn-ea"/>
                <a:cs typeface="+mn-cs"/>
              </a:rPr>
              <a:t>TO FIND THE BOILING POINT OF WATER</a:t>
            </a:r>
            <a:endParaRPr lang="en-US" altLang="en-US" b="1" dirty="0">
              <a:solidFill>
                <a:srgbClr val="FF0000"/>
              </a:solidFill>
              <a:latin typeface="+mn-lt"/>
              <a:ea typeface="+mn-ea"/>
              <a:cs typeface="+mn-cs"/>
            </a:endParaRPr>
          </a:p>
        </p:txBody>
      </p:sp>
      <p:pic>
        <p:nvPicPr>
          <p:cNvPr id="25603" name="Picture 6" descr="heat_2"/>
          <p:cNvPicPr>
            <a:picLocks noChangeAspect="1" noChangeArrowheads="1"/>
          </p:cNvPicPr>
          <p:nvPr/>
        </p:nvPicPr>
        <p:blipFill>
          <a:blip r:embed="rId1"/>
          <a:srcRect/>
          <a:stretch>
            <a:fillRect/>
          </a:stretch>
        </p:blipFill>
        <p:spPr bwMode="auto">
          <a:xfrm>
            <a:off x="4914900" y="1600200"/>
            <a:ext cx="8115300" cy="83439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5"/>
          <p:cNvSpPr>
            <a:spLocks noGrp="1"/>
          </p:cNvSpPr>
          <p:nvPr>
            <p:ph type="subTitle" idx="1"/>
          </p:nvPr>
        </p:nvSpPr>
        <p:spPr/>
        <p:txBody>
          <a:bodyPr vert="horz" wrap="square" lIns="137160" tIns="68580" rIns="137160" bIns="68580" anchor="t" anchorCtr="0"/>
          <a:p>
            <a:pPr eaLnBrk="1" hangingPunct="1">
              <a:buClrTx/>
              <a:buSzTx/>
              <a:buFontTx/>
            </a:pPr>
            <a:endParaRPr lang="en-US" altLang="en-US" dirty="0">
              <a:latin typeface="+mn-lt"/>
              <a:ea typeface="+mn-ea"/>
              <a:cs typeface="+mn-cs"/>
            </a:endParaRPr>
          </a:p>
        </p:txBody>
      </p:sp>
      <p:pic>
        <p:nvPicPr>
          <p:cNvPr id="27651" name="Picture 6" descr="EFFECTS.jpg image by phobia_gurl"/>
          <p:cNvPicPr>
            <a:picLocks noChangeAspect="1"/>
          </p:cNvPicPr>
          <p:nvPr/>
        </p:nvPicPr>
        <p:blipFill>
          <a:blip r:embed="rId1"/>
          <a:stretch>
            <a:fillRect/>
          </a:stretch>
        </p:blipFill>
        <p:spPr>
          <a:xfrm>
            <a:off x="3886200" y="685800"/>
            <a:ext cx="10972800" cy="92583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4"/>
          <p:cNvSpPr>
            <a:spLocks noGrp="1"/>
          </p:cNvSpPr>
          <p:nvPr>
            <p:ph type="ctrTitle"/>
          </p:nvPr>
        </p:nvSpPr>
        <p:spPr>
          <a:xfrm>
            <a:off x="2400300" y="114300"/>
            <a:ext cx="11658600" cy="804863"/>
          </a:xfrm>
        </p:spPr>
        <p:txBody>
          <a:bodyPr vert="horz" wrap="square" lIns="137160" tIns="68580" rIns="137160" bIns="68580" anchor="ctr" anchorCtr="0"/>
          <a:p>
            <a:pPr algn="l" eaLnBrk="1" hangingPunct="1">
              <a:buClrTx/>
              <a:buSzTx/>
              <a:buFontTx/>
            </a:pPr>
            <a:r>
              <a:rPr lang="en-US" altLang="en-US" sz="3600" b="1" dirty="0">
                <a:solidFill>
                  <a:srgbClr val="FF3300"/>
                </a:solidFill>
              </a:rPr>
              <a:t>c) </a:t>
            </a:r>
            <a:r>
              <a:rPr lang="en-US" altLang="en-US" sz="3600" b="1" u="sng" dirty="0">
                <a:solidFill>
                  <a:srgbClr val="FF3300"/>
                </a:solidFill>
              </a:rPr>
              <a:t>Sublimation</a:t>
            </a:r>
            <a:r>
              <a:rPr lang="en-US" altLang="en-US" sz="3600" b="1" dirty="0">
                <a:solidFill>
                  <a:srgbClr val="FF3300"/>
                </a:solidFill>
              </a:rPr>
              <a:t> :-</a:t>
            </a:r>
            <a:endParaRPr lang="en-US" altLang="en-US" sz="3600" b="1" dirty="0">
              <a:solidFill>
                <a:srgbClr val="FF3300"/>
              </a:solidFill>
            </a:endParaRPr>
          </a:p>
        </p:txBody>
      </p:sp>
      <p:sp>
        <p:nvSpPr>
          <p:cNvPr id="22531" name="Rectangle 5"/>
          <p:cNvSpPr>
            <a:spLocks noGrp="1" noChangeArrowheads="1"/>
          </p:cNvSpPr>
          <p:nvPr>
            <p:ph type="subTitle" idx="1"/>
          </p:nvPr>
        </p:nvSpPr>
        <p:spPr>
          <a:xfrm>
            <a:off x="2628900" y="800100"/>
            <a:ext cx="12915900" cy="9029700"/>
          </a:xfrm>
        </p:spPr>
        <p:txBody>
          <a:bodyPr vert="horz" wrap="square" lIns="137160" tIns="68580" rIns="137160" bIns="68580" numCol="1" anchor="t" anchorCtr="0" compatLnSpc="1"/>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chemeClr val="tx1"/>
                </a:solidFill>
                <a:effectLst/>
                <a:uLnTx/>
                <a:uFillTx/>
                <a:latin typeface="+mn-lt"/>
                <a:ea typeface="+mn-ea"/>
                <a:cs typeface="+mn-cs"/>
              </a:rPr>
              <a:t>   </a:t>
            </a: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The change of state directly from solid to gas or from gas to solid is called </a:t>
            </a:r>
            <a:r>
              <a:rPr kumimoji="0" lang="en-US" altLang="en-US" sz="3000" b="1" i="0" u="none" strike="noStrike" kern="0" cap="none" spc="0" normalizeH="0" baseline="0" noProof="0" dirty="0">
                <a:ln>
                  <a:noFill/>
                </a:ln>
                <a:solidFill>
                  <a:srgbClr val="FF3300"/>
                </a:solidFill>
                <a:effectLst/>
                <a:uLnTx/>
                <a:uFillTx/>
                <a:latin typeface="+mn-lt"/>
                <a:ea typeface="+mn-ea"/>
                <a:cs typeface="+mn-cs"/>
              </a:rPr>
              <a:t>sublimation.</a:t>
            </a:r>
            <a:endParaRPr kumimoji="0" lang="en-US" altLang="en-US" sz="3000" b="1" i="0" u="none" strike="noStrike" kern="0" cap="none" spc="0" normalizeH="0" baseline="0" noProof="0" dirty="0">
              <a:ln>
                <a:noFill/>
              </a:ln>
              <a:solidFill>
                <a:srgbClr val="FF3300"/>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rgbClr val="0000FF"/>
                </a:solidFill>
                <a:effectLst/>
                <a:uLnTx/>
                <a:uFillTx/>
                <a:latin typeface="+mn-lt"/>
                <a:ea typeface="+mn-ea"/>
                <a:cs typeface="+mn-cs"/>
              </a:rPr>
              <a:t>   </a:t>
            </a:r>
            <a:r>
              <a:rPr kumimoji="0" lang="en-US" altLang="en-US" sz="3000" b="1" i="0" u="none" strike="noStrike" kern="0" cap="none" spc="0" normalizeH="0" baseline="0" noProof="0" dirty="0" err="1">
                <a:ln>
                  <a:noFill/>
                </a:ln>
                <a:solidFill>
                  <a:schemeClr val="tx1">
                    <a:lumMod val="95000"/>
                    <a:lumOff val="5000"/>
                  </a:schemeClr>
                </a:solidFill>
                <a:effectLst/>
                <a:uLnTx/>
                <a:uFillTx/>
                <a:latin typeface="+mn-lt"/>
                <a:ea typeface="+mn-ea"/>
                <a:cs typeface="+mn-cs"/>
              </a:rPr>
              <a:t>Eg</a:t>
            </a: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 :- If solid camphor or ammonium chloride is heated, it changes into </a:t>
            </a:r>
            <a:r>
              <a:rPr kumimoji="0" lang="en-US" altLang="en-US" sz="3000" b="1" i="0" u="none" strike="noStrike" kern="0" cap="none" spc="0" normalizeH="0" baseline="0" noProof="0" dirty="0" err="1">
                <a:ln>
                  <a:noFill/>
                </a:ln>
                <a:solidFill>
                  <a:schemeClr val="tx1">
                    <a:lumMod val="95000"/>
                    <a:lumOff val="5000"/>
                  </a:schemeClr>
                </a:solidFill>
                <a:effectLst/>
                <a:uLnTx/>
                <a:uFillTx/>
                <a:latin typeface="+mn-lt"/>
                <a:ea typeface="+mn-ea"/>
                <a:cs typeface="+mn-cs"/>
              </a:rPr>
              <a:t>vapour</a:t>
            </a: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 If the </a:t>
            </a:r>
            <a:r>
              <a:rPr kumimoji="0" lang="en-US" altLang="en-US" sz="3000" b="1" i="0" u="none" strike="noStrike" kern="0" cap="none" spc="0" normalizeH="0" baseline="0" noProof="0" dirty="0" err="1">
                <a:ln>
                  <a:noFill/>
                </a:ln>
                <a:solidFill>
                  <a:schemeClr val="tx1">
                    <a:lumMod val="95000"/>
                    <a:lumOff val="5000"/>
                  </a:schemeClr>
                </a:solidFill>
                <a:effectLst/>
                <a:uLnTx/>
                <a:uFillTx/>
                <a:latin typeface="+mn-lt"/>
                <a:ea typeface="+mn-ea"/>
                <a:cs typeface="+mn-cs"/>
              </a:rPr>
              <a:t>vapours</a:t>
            </a: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 are cooled it changes into solid.  </a:t>
            </a:r>
            <a:endPar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endParaRPr>
          </a:p>
        </p:txBody>
      </p:sp>
      <p:pic>
        <p:nvPicPr>
          <p:cNvPr id="28676" name="Picture 7" descr="img19"/>
          <p:cNvPicPr>
            <a:picLocks noChangeAspect="1"/>
          </p:cNvPicPr>
          <p:nvPr/>
        </p:nvPicPr>
        <p:blipFill>
          <a:blip r:embed="rId1"/>
          <a:stretch>
            <a:fillRect/>
          </a:stretch>
        </p:blipFill>
        <p:spPr>
          <a:xfrm>
            <a:off x="5600700" y="3086100"/>
            <a:ext cx="6629400" cy="6858000"/>
          </a:xfrm>
          <a:prstGeom prst="rect">
            <a:avLst/>
          </a:prstGeom>
          <a:noFill/>
          <a:ln w="9525">
            <a:noFill/>
          </a:ln>
        </p:spPr>
      </p:pic>
      <p:sp>
        <p:nvSpPr>
          <p:cNvPr id="28677" name="Rectangle 8"/>
          <p:cNvSpPr/>
          <p:nvPr/>
        </p:nvSpPr>
        <p:spPr>
          <a:xfrm>
            <a:off x="10172700" y="8115300"/>
            <a:ext cx="3657600" cy="5715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700" b="1" dirty="0"/>
              <a:t>Ammonium chloride</a:t>
            </a:r>
            <a:endParaRPr lang="en-US" altLang="en-US" sz="2700" b="1" dirty="0"/>
          </a:p>
        </p:txBody>
      </p:sp>
      <p:sp>
        <p:nvSpPr>
          <p:cNvPr id="28678" name="Rectangle 10"/>
          <p:cNvSpPr/>
          <p:nvPr/>
        </p:nvSpPr>
        <p:spPr>
          <a:xfrm>
            <a:off x="10172700" y="7086600"/>
            <a:ext cx="3657600" cy="5715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700" b="1" dirty="0"/>
              <a:t>Ammonium chloride</a:t>
            </a:r>
            <a:endParaRPr lang="en-US" altLang="en-US" sz="2700" b="1" dirty="0"/>
          </a:p>
        </p:txBody>
      </p:sp>
      <p:sp>
        <p:nvSpPr>
          <p:cNvPr id="28679" name="Rectangle 12"/>
          <p:cNvSpPr/>
          <p:nvPr/>
        </p:nvSpPr>
        <p:spPr>
          <a:xfrm>
            <a:off x="9715500" y="5257800"/>
            <a:ext cx="3657600" cy="10287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700" b="1" dirty="0"/>
              <a:t>Ammonium chloride</a:t>
            </a:r>
            <a:endParaRPr lang="en-US" altLang="en-US" sz="2700" b="1" dirty="0"/>
          </a:p>
          <a:p>
            <a:pPr marL="0" lvl="0" indent="0" algn="ctr" eaLnBrk="1" hangingPunct="1">
              <a:spcBef>
                <a:spcPct val="0"/>
              </a:spcBef>
              <a:buNone/>
            </a:pPr>
            <a:r>
              <a:rPr lang="en-US" altLang="en-US" sz="2700" b="1" dirty="0"/>
              <a:t>vapours</a:t>
            </a:r>
            <a:endParaRPr lang="en-US" altLang="en-US" sz="2700" b="1" dirty="0"/>
          </a:p>
        </p:txBody>
      </p:sp>
      <p:sp>
        <p:nvSpPr>
          <p:cNvPr id="28680" name="Rectangle 13"/>
          <p:cNvSpPr/>
          <p:nvPr/>
        </p:nvSpPr>
        <p:spPr>
          <a:xfrm>
            <a:off x="3771900" y="4800600"/>
            <a:ext cx="35433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700" b="1" dirty="0"/>
              <a:t>Ammonium chloride</a:t>
            </a:r>
            <a:endParaRPr lang="en-US" altLang="en-US" sz="2700" b="1" dirty="0"/>
          </a:p>
          <a:p>
            <a:pPr marL="0" lvl="0" indent="0" algn="ctr" eaLnBrk="1" hangingPunct="1">
              <a:spcBef>
                <a:spcPct val="0"/>
              </a:spcBef>
              <a:buNone/>
            </a:pPr>
            <a:r>
              <a:rPr lang="en-US" altLang="en-US" sz="2700" b="1" dirty="0"/>
              <a:t>solidified</a:t>
            </a:r>
            <a:endParaRPr lang="en-US" altLang="en-US" sz="2700" b="1" dirty="0"/>
          </a:p>
        </p:txBody>
      </p:sp>
      <p:sp>
        <p:nvSpPr>
          <p:cNvPr id="28681" name="Rectangle 14"/>
          <p:cNvSpPr/>
          <p:nvPr/>
        </p:nvSpPr>
        <p:spPr>
          <a:xfrm>
            <a:off x="9372600" y="4114800"/>
            <a:ext cx="2743200" cy="8001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700" b="1" dirty="0"/>
              <a:t>Inverted funnel</a:t>
            </a:r>
            <a:endParaRPr lang="en-US" altLang="en-US" sz="2700" b="1" dirty="0"/>
          </a:p>
        </p:txBody>
      </p:sp>
      <p:sp>
        <p:nvSpPr>
          <p:cNvPr id="28682" name="Rectangle 15"/>
          <p:cNvSpPr/>
          <p:nvPr/>
        </p:nvSpPr>
        <p:spPr>
          <a:xfrm>
            <a:off x="8801100" y="3086100"/>
            <a:ext cx="1828800" cy="5715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700" b="1" dirty="0"/>
              <a:t>Cotton</a:t>
            </a:r>
            <a:endParaRPr lang="en-US" altLang="en-US" sz="2700" b="1" dirty="0"/>
          </a:p>
        </p:txBody>
      </p:sp>
      <p:sp>
        <p:nvSpPr>
          <p:cNvPr id="28683" name="Rectangle 16"/>
          <p:cNvSpPr/>
          <p:nvPr/>
        </p:nvSpPr>
        <p:spPr>
          <a:xfrm>
            <a:off x="3657600" y="6858000"/>
            <a:ext cx="2171700" cy="6858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700" b="1" dirty="0"/>
              <a:t>China dish</a:t>
            </a:r>
            <a:endParaRPr lang="en-US" altLang="en-US" sz="2700" b="1" dirty="0"/>
          </a:p>
        </p:txBody>
      </p:sp>
      <p:sp>
        <p:nvSpPr>
          <p:cNvPr id="28684" name="Line 17"/>
          <p:cNvSpPr/>
          <p:nvPr/>
        </p:nvSpPr>
        <p:spPr>
          <a:xfrm>
            <a:off x="5829300" y="7200900"/>
            <a:ext cx="1028700" cy="0"/>
          </a:xfrm>
          <a:prstGeom prst="line">
            <a:avLst/>
          </a:prstGeom>
          <a:ln w="25400" cap="flat" cmpd="sng">
            <a:solidFill>
              <a:srgbClr val="FF3399"/>
            </a:solidFill>
            <a:prstDash val="solid"/>
            <a:headEnd type="none" w="med" len="med"/>
            <a:tailEnd type="none" w="med" len="med"/>
          </a:ln>
        </p:spPr>
      </p:sp>
      <p:sp>
        <p:nvSpPr>
          <p:cNvPr id="28685" name="Rectangle 18"/>
          <p:cNvSpPr/>
          <p:nvPr/>
        </p:nvSpPr>
        <p:spPr>
          <a:xfrm>
            <a:off x="3886200" y="8458200"/>
            <a:ext cx="1714500" cy="6858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700" b="1" dirty="0"/>
              <a:t>Burner</a:t>
            </a:r>
            <a:endParaRPr lang="en-US" altLang="en-US" sz="2700" b="1" dirty="0"/>
          </a:p>
        </p:txBody>
      </p:sp>
      <p:sp>
        <p:nvSpPr>
          <p:cNvPr id="28686" name="Line 19"/>
          <p:cNvSpPr/>
          <p:nvPr/>
        </p:nvSpPr>
        <p:spPr>
          <a:xfrm>
            <a:off x="5600700" y="8801100"/>
            <a:ext cx="2628900" cy="0"/>
          </a:xfrm>
          <a:prstGeom prst="line">
            <a:avLst/>
          </a:prstGeom>
          <a:ln w="25400" cap="flat" cmpd="sng">
            <a:solidFill>
              <a:srgbClr val="FF3399"/>
            </a:solidFill>
            <a:prstDash val="solid"/>
            <a:headEnd type="none" w="med" len="med"/>
            <a:tailEnd type="none" w="med" len="med"/>
          </a:ln>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4"/>
          <p:cNvSpPr>
            <a:spLocks noGrp="1"/>
          </p:cNvSpPr>
          <p:nvPr>
            <p:ph type="ctrTitle"/>
          </p:nvPr>
        </p:nvSpPr>
        <p:spPr>
          <a:xfrm>
            <a:off x="2400300" y="114300"/>
            <a:ext cx="11658600" cy="914400"/>
          </a:xfrm>
        </p:spPr>
        <p:txBody>
          <a:bodyPr vert="horz" wrap="square" lIns="137160" tIns="68580" rIns="137160" bIns="68580" anchor="ctr" anchorCtr="0"/>
          <a:p>
            <a:pPr algn="l" eaLnBrk="1" hangingPunct="1">
              <a:buClrTx/>
              <a:buSzTx/>
              <a:buFontTx/>
            </a:pPr>
            <a:r>
              <a:rPr lang="en-US" altLang="en-US" sz="3600" b="1" dirty="0">
                <a:solidFill>
                  <a:srgbClr val="FF3300"/>
                </a:solidFill>
              </a:rPr>
              <a:t>d) </a:t>
            </a:r>
            <a:r>
              <a:rPr lang="en-US" altLang="en-US" sz="3600" b="1" u="sng" dirty="0">
                <a:solidFill>
                  <a:srgbClr val="FF3300"/>
                </a:solidFill>
              </a:rPr>
              <a:t>Effect of pressure on gases</a:t>
            </a:r>
            <a:r>
              <a:rPr lang="en-US" altLang="en-US" sz="3600" b="1" dirty="0">
                <a:solidFill>
                  <a:srgbClr val="FF3300"/>
                </a:solidFill>
              </a:rPr>
              <a:t> :-</a:t>
            </a:r>
            <a:endParaRPr lang="en-US" altLang="en-US" sz="3600" b="1" dirty="0">
              <a:solidFill>
                <a:srgbClr val="FF3300"/>
              </a:solidFill>
            </a:endParaRPr>
          </a:p>
        </p:txBody>
      </p:sp>
      <p:sp>
        <p:nvSpPr>
          <p:cNvPr id="23555" name="Rectangle 5"/>
          <p:cNvSpPr>
            <a:spLocks noGrp="1" noChangeArrowheads="1"/>
          </p:cNvSpPr>
          <p:nvPr>
            <p:ph type="subTitle" idx="1"/>
          </p:nvPr>
        </p:nvSpPr>
        <p:spPr>
          <a:xfrm>
            <a:off x="2743200" y="914400"/>
            <a:ext cx="12915900" cy="9029700"/>
          </a:xfrm>
        </p:spPr>
        <p:txBody>
          <a:bodyPr vert="horz" wrap="square" lIns="137160" tIns="68580" rIns="137160" bIns="68580" numCol="1" anchor="t" anchorCtr="0" compatLnSpc="1"/>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chemeClr val="tx1"/>
                </a:solidFill>
                <a:effectLst/>
                <a:uLnTx/>
                <a:uFillTx/>
                <a:latin typeface="+mn-lt"/>
                <a:ea typeface="+mn-ea"/>
                <a:cs typeface="+mn-cs"/>
              </a:rPr>
              <a:t>  </a:t>
            </a: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When pressure is applied on  gas the particles come closer and the gas changes into liquid.</a:t>
            </a:r>
            <a:endPar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  We can liquefy gases by applying pressure and reducing the temperature.</a:t>
            </a:r>
            <a:endPar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  Compressed solid carbon dioxide is called dry ice. If the pressure is reduced it changes directly to gas without coming into liquid state. So solid carbon dioxide is known as dry ice.   </a:t>
            </a:r>
            <a:endPar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endParaRPr>
          </a:p>
        </p:txBody>
      </p:sp>
      <p:pic>
        <p:nvPicPr>
          <p:cNvPr id="28676" name="Picture 6" descr="compression"/>
          <p:cNvPicPr>
            <a:picLocks noChangeAspect="1" noChangeArrowheads="1"/>
          </p:cNvPicPr>
          <p:nvPr/>
        </p:nvPicPr>
        <p:blipFill>
          <a:blip r:embed="rId1"/>
          <a:srcRect/>
          <a:stretch>
            <a:fillRect/>
          </a:stretch>
        </p:blipFill>
        <p:spPr bwMode="auto">
          <a:xfrm>
            <a:off x="2743200" y="5029200"/>
            <a:ext cx="8343900" cy="48006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p:spPr>
      </p:pic>
      <p:pic>
        <p:nvPicPr>
          <p:cNvPr id="28677" name="Picture 7" descr="Domestic-Cylinder"/>
          <p:cNvPicPr>
            <a:picLocks noChangeAspect="1" noChangeArrowheads="1"/>
          </p:cNvPicPr>
          <p:nvPr/>
        </p:nvPicPr>
        <p:blipFill>
          <a:blip r:embed="rId2"/>
          <a:srcRect/>
          <a:stretch>
            <a:fillRect/>
          </a:stretch>
        </p:blipFill>
        <p:spPr bwMode="auto">
          <a:xfrm>
            <a:off x="11201400" y="5029200"/>
            <a:ext cx="4343400" cy="48006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4"/>
          <p:cNvSpPr>
            <a:spLocks noGrp="1"/>
          </p:cNvSpPr>
          <p:nvPr>
            <p:ph type="ctrTitle"/>
          </p:nvPr>
        </p:nvSpPr>
        <p:spPr>
          <a:xfrm>
            <a:off x="2400300" y="114300"/>
            <a:ext cx="13258800" cy="804863"/>
          </a:xfrm>
        </p:spPr>
        <p:txBody>
          <a:bodyPr vert="horz" wrap="square" lIns="137160" tIns="68580" rIns="137160" bIns="68580" anchor="ctr" anchorCtr="0">
            <a:normAutofit fontScale="90000"/>
          </a:bodyPr>
          <a:p>
            <a:pPr algn="l" eaLnBrk="1" hangingPunct="1">
              <a:buClrTx/>
              <a:buSzTx/>
              <a:buFontTx/>
            </a:pPr>
            <a:r>
              <a:rPr lang="en-US" altLang="en-US" sz="4800" b="1" dirty="0">
                <a:solidFill>
                  <a:srgbClr val="FF3300"/>
                </a:solidFill>
                <a:latin typeface="Times New Roman" panose="02020603050405020304" pitchFamily="18" charset="0"/>
                <a:cs typeface="Times New Roman" panose="02020603050405020304" pitchFamily="18" charset="0"/>
              </a:rPr>
              <a:t>5) </a:t>
            </a:r>
            <a:r>
              <a:rPr lang="en-US" altLang="en-US" sz="4800" b="1" u="sng" dirty="0">
                <a:solidFill>
                  <a:srgbClr val="FF3300"/>
                </a:solidFill>
                <a:latin typeface="Times New Roman" panose="02020603050405020304" pitchFamily="18" charset="0"/>
                <a:cs typeface="Times New Roman" panose="02020603050405020304" pitchFamily="18" charset="0"/>
              </a:rPr>
              <a:t>Interconversion of the three states of matter</a:t>
            </a:r>
            <a:r>
              <a:rPr lang="en-US" altLang="en-US" sz="4800" b="1" dirty="0">
                <a:solidFill>
                  <a:srgbClr val="FF3300"/>
                </a:solidFill>
                <a:latin typeface="Times New Roman" panose="02020603050405020304" pitchFamily="18" charset="0"/>
                <a:cs typeface="Times New Roman" panose="02020603050405020304" pitchFamily="18" charset="0"/>
              </a:rPr>
              <a:t> :-</a:t>
            </a:r>
            <a:endParaRPr lang="en-US" altLang="en-US" sz="4800" b="1" dirty="0">
              <a:solidFill>
                <a:srgbClr val="FF3300"/>
              </a:solidFill>
              <a:latin typeface="Times New Roman" panose="02020603050405020304" pitchFamily="18" charset="0"/>
              <a:ea typeface="Times New Roman" panose="02020603050405020304" pitchFamily="18" charset="0"/>
            </a:endParaRPr>
          </a:p>
        </p:txBody>
      </p:sp>
      <p:sp>
        <p:nvSpPr>
          <p:cNvPr id="24579" name="Rectangle 5"/>
          <p:cNvSpPr>
            <a:spLocks noGrp="1" noChangeArrowheads="1"/>
          </p:cNvSpPr>
          <p:nvPr>
            <p:ph type="subTitle" idx="1"/>
          </p:nvPr>
        </p:nvSpPr>
        <p:spPr>
          <a:xfrm>
            <a:off x="2628900" y="914400"/>
            <a:ext cx="12915900" cy="9144000"/>
          </a:xfrm>
        </p:spPr>
        <p:txBody>
          <a:bodyPr vert="horz" wrap="square" lIns="137160" tIns="68580" rIns="137160" bIns="68580" numCol="1" anchor="t" anchorCtr="0" compatLnSpc="1"/>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   The states of matter are inter convertible. The state of matter can be changed by changing the temperature or pressure.</a:t>
            </a:r>
            <a:endPar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endParaRPr>
          </a:p>
        </p:txBody>
      </p:sp>
      <p:sp>
        <p:nvSpPr>
          <p:cNvPr id="30724" name="Oval 10"/>
          <p:cNvSpPr/>
          <p:nvPr/>
        </p:nvSpPr>
        <p:spPr>
          <a:xfrm>
            <a:off x="6972300" y="2857500"/>
            <a:ext cx="3200400" cy="1371600"/>
          </a:xfrm>
          <a:prstGeom prst="ellipse">
            <a:avLst/>
          </a:prstGeom>
          <a:solidFill>
            <a:srgbClr val="00FF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t>Solid</a:t>
            </a:r>
            <a:endParaRPr lang="en-US" altLang="en-US" sz="3600" b="1" dirty="0"/>
          </a:p>
        </p:txBody>
      </p:sp>
      <p:sp>
        <p:nvSpPr>
          <p:cNvPr id="30725" name="Oval 11"/>
          <p:cNvSpPr/>
          <p:nvPr/>
        </p:nvSpPr>
        <p:spPr>
          <a:xfrm>
            <a:off x="3429000" y="7315200"/>
            <a:ext cx="3200400" cy="1371600"/>
          </a:xfrm>
          <a:prstGeom prst="ellipse">
            <a:avLst/>
          </a:prstGeom>
          <a:solidFill>
            <a:srgbClr val="00FF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t>Gas</a:t>
            </a:r>
            <a:endParaRPr lang="en-US" altLang="en-US" sz="3600" b="1" dirty="0"/>
          </a:p>
        </p:txBody>
      </p:sp>
      <p:sp>
        <p:nvSpPr>
          <p:cNvPr id="30726" name="Oval 12"/>
          <p:cNvSpPr/>
          <p:nvPr/>
        </p:nvSpPr>
        <p:spPr>
          <a:xfrm>
            <a:off x="11315700" y="7315200"/>
            <a:ext cx="3200400" cy="1371600"/>
          </a:xfrm>
          <a:prstGeom prst="ellipse">
            <a:avLst/>
          </a:prstGeom>
          <a:solidFill>
            <a:srgbClr val="00FF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t>Liquid</a:t>
            </a:r>
            <a:endParaRPr lang="en-US" altLang="en-US" sz="3600" b="1" dirty="0"/>
          </a:p>
        </p:txBody>
      </p:sp>
      <p:sp>
        <p:nvSpPr>
          <p:cNvPr id="30727" name="Text Box 13"/>
          <p:cNvSpPr txBox="1"/>
          <p:nvPr/>
        </p:nvSpPr>
        <p:spPr>
          <a:xfrm>
            <a:off x="10948988" y="4169570"/>
            <a:ext cx="309880" cy="50673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2700" dirty="0"/>
          </a:p>
        </p:txBody>
      </p:sp>
      <p:sp>
        <p:nvSpPr>
          <p:cNvPr id="30728" name="Text Box 14"/>
          <p:cNvSpPr txBox="1"/>
          <p:nvPr/>
        </p:nvSpPr>
        <p:spPr>
          <a:xfrm rot="2952132">
            <a:off x="11053763" y="4888707"/>
            <a:ext cx="1433195" cy="55308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3000" b="1" dirty="0"/>
              <a:t>Fusion</a:t>
            </a:r>
            <a:endParaRPr lang="en-US" altLang="en-US" sz="3000" b="1" dirty="0"/>
          </a:p>
        </p:txBody>
      </p:sp>
      <p:sp>
        <p:nvSpPr>
          <p:cNvPr id="30729" name="Text Box 15"/>
          <p:cNvSpPr txBox="1"/>
          <p:nvPr/>
        </p:nvSpPr>
        <p:spPr>
          <a:xfrm>
            <a:off x="9005888" y="5426869"/>
            <a:ext cx="309880" cy="50673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2700" dirty="0"/>
          </a:p>
        </p:txBody>
      </p:sp>
      <p:sp>
        <p:nvSpPr>
          <p:cNvPr id="30730" name="Text Box 16"/>
          <p:cNvSpPr txBox="1"/>
          <p:nvPr/>
        </p:nvSpPr>
        <p:spPr>
          <a:xfrm rot="2913215">
            <a:off x="9251157" y="5569744"/>
            <a:ext cx="2577465" cy="55308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3000" b="1" dirty="0"/>
              <a:t>Solidification</a:t>
            </a:r>
            <a:endParaRPr lang="en-US" altLang="en-US" sz="3000" b="1" dirty="0"/>
          </a:p>
        </p:txBody>
      </p:sp>
      <p:sp>
        <p:nvSpPr>
          <p:cNvPr id="30731" name="Text Box 17"/>
          <p:cNvSpPr txBox="1"/>
          <p:nvPr/>
        </p:nvSpPr>
        <p:spPr>
          <a:xfrm rot="-3423226">
            <a:off x="4669632" y="4988719"/>
            <a:ext cx="2364740" cy="55308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3000" b="1" dirty="0"/>
              <a:t>Sublimation</a:t>
            </a:r>
            <a:endParaRPr lang="en-US" altLang="en-US" sz="3000" b="1" dirty="0"/>
          </a:p>
        </p:txBody>
      </p:sp>
      <p:sp>
        <p:nvSpPr>
          <p:cNvPr id="30732" name="Text Box 18"/>
          <p:cNvSpPr txBox="1"/>
          <p:nvPr/>
        </p:nvSpPr>
        <p:spPr>
          <a:xfrm rot="-3479099">
            <a:off x="5812632" y="5500688"/>
            <a:ext cx="2364740" cy="55308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3000" b="1" dirty="0"/>
              <a:t>Sublimation</a:t>
            </a:r>
            <a:endParaRPr lang="en-US" altLang="en-US" sz="3000" b="1" dirty="0"/>
          </a:p>
        </p:txBody>
      </p:sp>
      <p:sp>
        <p:nvSpPr>
          <p:cNvPr id="30733" name="Text Box 19"/>
          <p:cNvSpPr txBox="1"/>
          <p:nvPr/>
        </p:nvSpPr>
        <p:spPr>
          <a:xfrm>
            <a:off x="7772400" y="6972300"/>
            <a:ext cx="2492375" cy="55308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3000" b="1" dirty="0"/>
              <a:t>Vaporisation</a:t>
            </a:r>
            <a:endParaRPr lang="en-US" altLang="en-US" sz="3000" b="1" dirty="0"/>
          </a:p>
        </p:txBody>
      </p:sp>
      <p:sp>
        <p:nvSpPr>
          <p:cNvPr id="30734" name="Text Box 20"/>
          <p:cNvSpPr txBox="1"/>
          <p:nvPr/>
        </p:nvSpPr>
        <p:spPr>
          <a:xfrm>
            <a:off x="7703344" y="8458200"/>
            <a:ext cx="2725420" cy="55308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3000" b="1" dirty="0"/>
              <a:t>Condensation</a:t>
            </a:r>
            <a:endParaRPr lang="en-US" altLang="en-US" sz="3000" b="1" dirty="0"/>
          </a:p>
        </p:txBody>
      </p:sp>
      <p:sp>
        <p:nvSpPr>
          <p:cNvPr id="30735" name="Line 21"/>
          <p:cNvSpPr/>
          <p:nvPr/>
        </p:nvSpPr>
        <p:spPr>
          <a:xfrm flipH="1">
            <a:off x="5143500" y="4114800"/>
            <a:ext cx="2057400" cy="3086100"/>
          </a:xfrm>
          <a:prstGeom prst="line">
            <a:avLst/>
          </a:prstGeom>
          <a:ln w="38100" cap="flat" cmpd="sng">
            <a:solidFill>
              <a:schemeClr val="tx1"/>
            </a:solidFill>
            <a:prstDash val="solid"/>
            <a:headEnd type="none" w="med" len="med"/>
            <a:tailEnd type="triangle" w="med" len="med"/>
          </a:ln>
        </p:spPr>
      </p:sp>
      <p:sp>
        <p:nvSpPr>
          <p:cNvPr id="30736" name="Line 22"/>
          <p:cNvSpPr/>
          <p:nvPr/>
        </p:nvSpPr>
        <p:spPr>
          <a:xfrm flipV="1">
            <a:off x="5829300" y="4343400"/>
            <a:ext cx="1828800" cy="2743200"/>
          </a:xfrm>
          <a:prstGeom prst="line">
            <a:avLst/>
          </a:prstGeom>
          <a:ln w="38100" cap="flat" cmpd="sng">
            <a:solidFill>
              <a:schemeClr val="tx1"/>
            </a:solidFill>
            <a:prstDash val="solid"/>
            <a:headEnd type="none" w="med" len="med"/>
            <a:tailEnd type="triangle" w="med" len="med"/>
          </a:ln>
        </p:spPr>
      </p:sp>
      <p:sp>
        <p:nvSpPr>
          <p:cNvPr id="30737" name="Line 23"/>
          <p:cNvSpPr/>
          <p:nvPr/>
        </p:nvSpPr>
        <p:spPr>
          <a:xfrm flipH="1">
            <a:off x="6858000" y="7772400"/>
            <a:ext cx="4229100" cy="0"/>
          </a:xfrm>
          <a:prstGeom prst="line">
            <a:avLst/>
          </a:prstGeom>
          <a:ln w="38100" cap="flat" cmpd="sng">
            <a:solidFill>
              <a:schemeClr val="tx1"/>
            </a:solidFill>
            <a:prstDash val="solid"/>
            <a:headEnd type="none" w="med" len="med"/>
            <a:tailEnd type="triangle" w="med" len="med"/>
          </a:ln>
        </p:spPr>
      </p:sp>
      <p:sp>
        <p:nvSpPr>
          <p:cNvPr id="30738" name="Line 24"/>
          <p:cNvSpPr/>
          <p:nvPr/>
        </p:nvSpPr>
        <p:spPr>
          <a:xfrm>
            <a:off x="6972300" y="8343900"/>
            <a:ext cx="4114800" cy="0"/>
          </a:xfrm>
          <a:prstGeom prst="line">
            <a:avLst/>
          </a:prstGeom>
          <a:ln w="38100" cap="flat" cmpd="sng">
            <a:solidFill>
              <a:schemeClr val="tx1"/>
            </a:solidFill>
            <a:prstDash val="solid"/>
            <a:headEnd type="none" w="med" len="med"/>
            <a:tailEnd type="triangle" w="med" len="med"/>
          </a:ln>
        </p:spPr>
      </p:sp>
      <p:sp>
        <p:nvSpPr>
          <p:cNvPr id="30739" name="Line 25"/>
          <p:cNvSpPr/>
          <p:nvPr/>
        </p:nvSpPr>
        <p:spPr>
          <a:xfrm>
            <a:off x="10172700" y="4000500"/>
            <a:ext cx="2743200" cy="3200400"/>
          </a:xfrm>
          <a:prstGeom prst="line">
            <a:avLst/>
          </a:prstGeom>
          <a:ln w="38100" cap="flat" cmpd="sng">
            <a:solidFill>
              <a:schemeClr val="tx1"/>
            </a:solidFill>
            <a:prstDash val="solid"/>
            <a:headEnd type="none" w="med" len="med"/>
            <a:tailEnd type="triangle" w="med" len="med"/>
          </a:ln>
        </p:spPr>
      </p:sp>
      <p:sp>
        <p:nvSpPr>
          <p:cNvPr id="30740" name="Line 26"/>
          <p:cNvSpPr/>
          <p:nvPr/>
        </p:nvSpPr>
        <p:spPr>
          <a:xfrm flipH="1" flipV="1">
            <a:off x="9715500" y="4229100"/>
            <a:ext cx="2514600" cy="2971800"/>
          </a:xfrm>
          <a:prstGeom prst="line">
            <a:avLst/>
          </a:prstGeom>
          <a:ln w="38100" cap="flat" cmpd="sng">
            <a:solidFill>
              <a:schemeClr val="tx1"/>
            </a:solidFill>
            <a:prstDash val="solid"/>
            <a:headEnd type="none" w="med" len="med"/>
            <a:tailEnd type="triangle" w="med" len="med"/>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4"/>
          <p:cNvSpPr>
            <a:spLocks noGrp="1"/>
          </p:cNvSpPr>
          <p:nvPr>
            <p:ph type="ctrTitle"/>
          </p:nvPr>
        </p:nvSpPr>
        <p:spPr>
          <a:xfrm>
            <a:off x="2400300" y="114300"/>
            <a:ext cx="11658600" cy="800100"/>
          </a:xfrm>
        </p:spPr>
        <p:txBody>
          <a:bodyPr vert="horz" wrap="square" lIns="137160" tIns="68580" rIns="137160" bIns="68580" anchor="ctr" anchorCtr="0"/>
          <a:p>
            <a:pPr algn="l" eaLnBrk="1" hangingPunct="1">
              <a:buClrTx/>
              <a:buSzTx/>
              <a:buFontTx/>
            </a:pPr>
            <a:r>
              <a:rPr lang="en-US" altLang="en-US" sz="4200" b="1" dirty="0">
                <a:solidFill>
                  <a:srgbClr val="FF3300"/>
                </a:solidFill>
                <a:latin typeface="Times New Roman" panose="02020603050405020304" pitchFamily="18" charset="0"/>
                <a:cs typeface="Times New Roman" panose="02020603050405020304" pitchFamily="18" charset="0"/>
              </a:rPr>
              <a:t>6a) </a:t>
            </a:r>
            <a:r>
              <a:rPr lang="en-US" altLang="en-US" sz="4200" b="1" u="sng" dirty="0">
                <a:solidFill>
                  <a:srgbClr val="FF3300"/>
                </a:solidFill>
                <a:latin typeface="Times New Roman" panose="02020603050405020304" pitchFamily="18" charset="0"/>
                <a:cs typeface="Times New Roman" panose="02020603050405020304" pitchFamily="18" charset="0"/>
              </a:rPr>
              <a:t>Evaporation :-</a:t>
            </a:r>
            <a:endParaRPr lang="en-US" altLang="en-US" sz="4200" b="1" u="sng" dirty="0">
              <a:solidFill>
                <a:srgbClr val="FF3300"/>
              </a:solidFill>
              <a:latin typeface="Times New Roman" panose="02020603050405020304" pitchFamily="18" charset="0"/>
              <a:ea typeface="Times New Roman" panose="02020603050405020304" pitchFamily="18" charset="0"/>
            </a:endParaRPr>
          </a:p>
        </p:txBody>
      </p:sp>
      <p:sp>
        <p:nvSpPr>
          <p:cNvPr id="25603" name="Rectangle 5"/>
          <p:cNvSpPr>
            <a:spLocks noGrp="1" noChangeArrowheads="1"/>
          </p:cNvSpPr>
          <p:nvPr>
            <p:ph type="subTitle" idx="1"/>
          </p:nvPr>
        </p:nvSpPr>
        <p:spPr>
          <a:xfrm>
            <a:off x="2514600" y="685800"/>
            <a:ext cx="13144500" cy="9029700"/>
          </a:xfrm>
        </p:spPr>
        <p:txBody>
          <a:bodyPr vert="horz" wrap="square" lIns="137160" tIns="68580" rIns="137160" bIns="68580" numCol="1" anchor="t" anchorCtr="0" compatLnSpc="1"/>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chemeClr val="tx1"/>
                </a:solidFill>
                <a:effectLst/>
                <a:uLnTx/>
                <a:uFillTx/>
                <a:latin typeface="+mn-lt"/>
                <a:ea typeface="+mn-ea"/>
                <a:cs typeface="+mn-cs"/>
              </a:rPr>
              <a:t>     </a:t>
            </a: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The change of a liquid into </a:t>
            </a:r>
            <a:r>
              <a:rPr kumimoji="0" lang="en-US" altLang="en-US" sz="3000" b="1" i="0" u="none" strike="noStrike" kern="0" cap="none" spc="0" normalizeH="0" baseline="0" noProof="0" dirty="0" err="1">
                <a:ln>
                  <a:noFill/>
                </a:ln>
                <a:solidFill>
                  <a:schemeClr val="tx1">
                    <a:lumMod val="95000"/>
                    <a:lumOff val="5000"/>
                  </a:schemeClr>
                </a:solidFill>
                <a:effectLst/>
                <a:uLnTx/>
                <a:uFillTx/>
                <a:latin typeface="+mn-lt"/>
                <a:ea typeface="+mn-ea"/>
                <a:cs typeface="+mn-cs"/>
              </a:rPr>
              <a:t>vapour</a:t>
            </a: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 at any temperature below its boiling point is called </a:t>
            </a:r>
            <a:r>
              <a:rPr kumimoji="0" lang="en-US" altLang="en-US" sz="3000" b="1" i="0" u="none" strike="noStrike" kern="0" cap="none" spc="0" normalizeH="0" baseline="0" noProof="0" dirty="0">
                <a:ln>
                  <a:noFill/>
                </a:ln>
                <a:solidFill>
                  <a:srgbClr val="FF3300"/>
                </a:solidFill>
                <a:effectLst/>
                <a:uLnTx/>
                <a:uFillTx/>
                <a:latin typeface="+mn-lt"/>
                <a:ea typeface="+mn-ea"/>
                <a:cs typeface="+mn-cs"/>
              </a:rPr>
              <a:t>evaporation.</a:t>
            </a:r>
            <a:r>
              <a:rPr kumimoji="0" lang="en-US" altLang="en-US" sz="3000" b="1" i="0" u="none" strike="noStrike" kern="0" cap="none" spc="0" normalizeH="0" baseline="0" noProof="0" dirty="0">
                <a:ln>
                  <a:noFill/>
                </a:ln>
                <a:solidFill>
                  <a:srgbClr val="0000FF"/>
                </a:solidFill>
                <a:effectLst/>
                <a:uLnTx/>
                <a:uFillTx/>
                <a:latin typeface="+mn-lt"/>
                <a:ea typeface="+mn-ea"/>
                <a:cs typeface="+mn-cs"/>
              </a:rPr>
              <a:t> </a:t>
            </a:r>
            <a:endParaRPr kumimoji="0" lang="en-US" altLang="en-US" sz="3000" b="1" i="0" u="none" strike="noStrike" kern="0" cap="none" spc="0" normalizeH="0" baseline="0" noProof="0" dirty="0">
              <a:ln>
                <a:noFill/>
              </a:ln>
              <a:solidFill>
                <a:srgbClr val="0000FF"/>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rgbClr val="0000FF"/>
                </a:solidFill>
                <a:effectLst/>
                <a:uLnTx/>
                <a:uFillTx/>
                <a:latin typeface="+mn-lt"/>
                <a:ea typeface="+mn-ea"/>
                <a:cs typeface="+mn-cs"/>
              </a:rPr>
              <a:t>     </a:t>
            </a: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Evaporation is a surface phenomenon. Particles from the surface gain enough energy to overcome the forces of attraction and changes to </a:t>
            </a:r>
            <a:r>
              <a:rPr kumimoji="0" lang="en-US" altLang="en-US" sz="3000" b="1" i="0" u="none" strike="noStrike" kern="0" cap="none" spc="0" normalizeH="0" baseline="0" noProof="0" dirty="0" err="1">
                <a:ln>
                  <a:noFill/>
                </a:ln>
                <a:solidFill>
                  <a:schemeClr val="tx1">
                    <a:lumMod val="95000"/>
                    <a:lumOff val="5000"/>
                  </a:schemeClr>
                </a:solidFill>
                <a:effectLst/>
                <a:uLnTx/>
                <a:uFillTx/>
                <a:latin typeface="+mn-lt"/>
                <a:ea typeface="+mn-ea"/>
                <a:cs typeface="+mn-cs"/>
              </a:rPr>
              <a:t>vapour</a:t>
            </a: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 state</a:t>
            </a:r>
            <a:r>
              <a:rPr kumimoji="0" lang="en-US" altLang="en-US" sz="3000" b="1" i="0" u="none" strike="noStrike" kern="0" cap="none" spc="0" normalizeH="0" baseline="0" noProof="0" dirty="0">
                <a:ln>
                  <a:noFill/>
                </a:ln>
                <a:solidFill>
                  <a:srgbClr val="3333FF"/>
                </a:solidFill>
                <a:effectLst/>
                <a:uLnTx/>
                <a:uFillTx/>
                <a:latin typeface="+mn-lt"/>
                <a:ea typeface="+mn-ea"/>
                <a:cs typeface="+mn-cs"/>
              </a:rPr>
              <a:t>.</a:t>
            </a:r>
            <a:endParaRPr kumimoji="0" lang="en-US" altLang="en-US" sz="3000" b="1" i="0" u="none" strike="noStrike" kern="0" cap="none" spc="0" normalizeH="0" baseline="0" noProof="0" dirty="0">
              <a:ln>
                <a:noFill/>
              </a:ln>
              <a:solidFill>
                <a:srgbClr val="3333FF"/>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rgbClr val="FF3300"/>
                </a:solidFill>
                <a:effectLst/>
                <a:uLnTx/>
                <a:uFillTx/>
                <a:latin typeface="+mn-lt"/>
                <a:ea typeface="+mn-ea"/>
                <a:cs typeface="+mn-cs"/>
              </a:rPr>
              <a:t> </a:t>
            </a:r>
            <a:r>
              <a:rPr kumimoji="0" lang="en-US" altLang="en-US" sz="3600" b="1" i="0" u="none" strike="noStrike" kern="0" cap="none" spc="0" normalizeH="0" baseline="0" noProof="0" dirty="0">
                <a:ln>
                  <a:noFill/>
                </a:ln>
                <a:solidFill>
                  <a:srgbClr val="FF3300"/>
                </a:solidFill>
                <a:effectLst/>
                <a:uLnTx/>
                <a:uFillTx/>
                <a:latin typeface="+mn-lt"/>
                <a:ea typeface="+mn-ea"/>
                <a:cs typeface="+mn-cs"/>
              </a:rPr>
              <a:t>b) </a:t>
            </a:r>
            <a:r>
              <a:rPr kumimoji="0" lang="en-US" altLang="en-US" sz="3600" b="1" i="0" u="sng" strike="noStrike" kern="0" cap="none" spc="0" normalizeH="0" baseline="0" noProof="0" dirty="0">
                <a:ln>
                  <a:noFill/>
                </a:ln>
                <a:solidFill>
                  <a:srgbClr val="FF3300"/>
                </a:solidFill>
                <a:effectLst/>
                <a:uLnTx/>
                <a:uFillTx/>
                <a:latin typeface="+mn-lt"/>
                <a:ea typeface="+mn-ea"/>
                <a:cs typeface="+mn-cs"/>
              </a:rPr>
              <a:t>Factors affecting evaporation :-</a:t>
            </a:r>
            <a:r>
              <a:rPr kumimoji="0" lang="en-US" altLang="en-US" sz="3000" b="1" i="0" u="none" strike="noStrike" kern="0" cap="none" spc="0" normalizeH="0" baseline="0" noProof="0" dirty="0">
                <a:ln>
                  <a:noFill/>
                </a:ln>
                <a:solidFill>
                  <a:srgbClr val="0000FF"/>
                </a:solidFill>
                <a:effectLst/>
                <a:uLnTx/>
                <a:uFillTx/>
                <a:latin typeface="+mn-lt"/>
                <a:ea typeface="+mn-ea"/>
                <a:cs typeface="+mn-cs"/>
              </a:rPr>
              <a:t> </a:t>
            </a:r>
            <a:endParaRPr kumimoji="0" lang="en-US" altLang="en-US" sz="3000" b="1" i="0" u="none" strike="noStrike" kern="0" cap="none" spc="0" normalizeH="0" baseline="0" noProof="0" dirty="0">
              <a:ln>
                <a:noFill/>
              </a:ln>
              <a:solidFill>
                <a:srgbClr val="0000FF"/>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rgbClr val="0000FF"/>
                </a:solidFill>
                <a:effectLst/>
                <a:uLnTx/>
                <a:uFillTx/>
                <a:latin typeface="+mn-lt"/>
                <a:ea typeface="+mn-ea"/>
                <a:cs typeface="+mn-cs"/>
              </a:rPr>
              <a:t>    </a:t>
            </a: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The rate of evaporation depends upon surface area, temperature,</a:t>
            </a:r>
            <a:endPar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humidity and wind speed.</a:t>
            </a:r>
            <a:endPar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   Increase in the surface area increases the rate of evaporation.</a:t>
            </a:r>
            <a:endPar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   Increase in temperature increases the rate of evaporation.</a:t>
            </a:r>
            <a:endPar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   Increase in humidity decreases the rate of evaporation.</a:t>
            </a:r>
            <a:endPar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   Increase in wind speed increases the rate of evaporation</a:t>
            </a:r>
            <a:r>
              <a:rPr kumimoji="0" lang="en-US" altLang="en-US" sz="3000" b="1" i="0" u="none" strike="noStrike" kern="0" cap="none" spc="0" normalizeH="0" baseline="0" noProof="0" dirty="0">
                <a:ln>
                  <a:noFill/>
                </a:ln>
                <a:solidFill>
                  <a:srgbClr val="3333FF"/>
                </a:solidFill>
                <a:effectLst/>
                <a:uLnTx/>
                <a:uFillTx/>
                <a:latin typeface="+mn-lt"/>
                <a:ea typeface="+mn-ea"/>
                <a:cs typeface="+mn-cs"/>
              </a:rPr>
              <a:t>.</a:t>
            </a:r>
            <a:endParaRPr kumimoji="0" lang="en-US" altLang="en-US" sz="3000" b="1" i="0" u="none" strike="noStrike" kern="0" cap="none" spc="0" normalizeH="0" baseline="0" noProof="0" dirty="0">
              <a:ln>
                <a:noFill/>
              </a:ln>
              <a:solidFill>
                <a:srgbClr val="3333FF"/>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altLang="en-US" sz="3000" b="1" i="1" u="none" strike="noStrike" kern="0" cap="none" spc="0" normalizeH="0" baseline="0" noProof="0" dirty="0">
              <a:ln>
                <a:noFill/>
              </a:ln>
              <a:solidFill>
                <a:srgbClr val="3333FF"/>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rgbClr val="0000FF"/>
                </a:solidFill>
                <a:effectLst/>
                <a:uLnTx/>
                <a:uFillTx/>
                <a:latin typeface="+mn-lt"/>
                <a:ea typeface="+mn-ea"/>
                <a:cs typeface="+mn-cs"/>
              </a:rPr>
              <a:t> </a:t>
            </a:r>
            <a:endParaRPr kumimoji="0" lang="en-US" altLang="en-US" sz="3000" b="1" i="0" u="none" strike="noStrike" kern="0" cap="none" spc="0" normalizeH="0" baseline="0" noProof="0" dirty="0">
              <a:ln>
                <a:noFill/>
              </a:ln>
              <a:solidFill>
                <a:srgbClr val="0000FF"/>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altLang="en-US" sz="3000" b="1" i="0" u="none" strike="noStrike" kern="0" cap="none" spc="0" normalizeH="0" baseline="0" noProof="0" dirty="0">
              <a:ln>
                <a:noFill/>
              </a:ln>
              <a:solidFill>
                <a:srgbClr val="0000FF"/>
              </a:solidFill>
              <a:effectLst/>
              <a:uLnTx/>
              <a:uFillTx/>
              <a:latin typeface="+mn-lt"/>
              <a:ea typeface="+mn-ea"/>
              <a:cs typeface="+mn-cs"/>
            </a:endParaRPr>
          </a:p>
        </p:txBody>
      </p:sp>
      <p:pic>
        <p:nvPicPr>
          <p:cNvPr id="31748" name="Picture 7" descr="evaporation"/>
          <p:cNvPicPr>
            <a:picLocks noChangeAspect="1"/>
          </p:cNvPicPr>
          <p:nvPr/>
        </p:nvPicPr>
        <p:blipFill>
          <a:blip r:embed="rId1"/>
          <a:stretch>
            <a:fillRect/>
          </a:stretch>
        </p:blipFill>
        <p:spPr>
          <a:xfrm>
            <a:off x="2743200" y="7086600"/>
            <a:ext cx="6515100" cy="3086100"/>
          </a:xfrm>
          <a:prstGeom prst="rect">
            <a:avLst/>
          </a:prstGeom>
          <a:noFill/>
          <a:ln w="9525">
            <a:noFill/>
          </a:ln>
        </p:spPr>
      </p:pic>
      <p:pic>
        <p:nvPicPr>
          <p:cNvPr id="31749" name="Picture 9" descr="evaporation"/>
          <p:cNvPicPr>
            <a:picLocks noChangeAspect="1"/>
          </p:cNvPicPr>
          <p:nvPr/>
        </p:nvPicPr>
        <p:blipFill>
          <a:blip r:embed="rId2"/>
          <a:stretch>
            <a:fillRect/>
          </a:stretch>
        </p:blipFill>
        <p:spPr>
          <a:xfrm>
            <a:off x="9486900" y="7086600"/>
            <a:ext cx="6057900" cy="3086100"/>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F6ED">
            <a:alpha val="73725"/>
          </a:srgbClr>
        </a:solidFill>
        <a:effectLst/>
      </p:bgPr>
    </p:bg>
    <p:spTree>
      <p:nvGrpSpPr>
        <p:cNvPr id="1" name="Shape 108"/>
        <p:cNvGrpSpPr/>
        <p:nvPr/>
      </p:nvGrpSpPr>
      <p:grpSpPr>
        <a:xfrm>
          <a:off x="0" y="0"/>
          <a:ext cx="0" cy="0"/>
          <a:chOff x="0" y="0"/>
          <a:chExt cx="0" cy="0"/>
        </a:xfrm>
      </p:grpSpPr>
      <p:sp>
        <p:nvSpPr>
          <p:cNvPr id="109" name="Google Shape;109;p3"/>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3"/>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112" name="Google Shape;112;p3"/>
          <p:cNvSpPr txBox="1">
            <a:spLocks noGrp="1"/>
          </p:cNvSpPr>
          <p:nvPr>
            <p:ph type="ftr" idx="11"/>
          </p:nvPr>
        </p:nvSpPr>
        <p:spPr>
          <a:xfrm>
            <a:off x="5638800" y="9639300"/>
            <a:ext cx="68580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a:solidFill>
                  <a:schemeClr val="dk1"/>
                </a:solidFill>
                <a:latin typeface="Cambria" panose="02040503050406030204"/>
                <a:ea typeface="Cambria" panose="02040503050406030204"/>
                <a:cs typeface="Cambria" panose="02040503050406030204"/>
                <a:sym typeface="Cambria" panose="02040503050406030204"/>
              </a:rPr>
              <a:t>TOPIC/COURSE CODE-NAME/FACULTY/DEPT/COLLEGE</a:t>
            </a:r>
            <a:endParaRPr sz="1400" b="1">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13" name="Google Shape;113;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panose="02040503050406030204"/>
                <a:ea typeface="Cambria" panose="02040503050406030204"/>
                <a:cs typeface="Cambria" panose="02040503050406030204"/>
                <a:sym typeface="Cambria" panose="02040503050406030204"/>
              </a:rPr>
            </a:fld>
            <a:r>
              <a:rPr lang="en-US" sz="1400">
                <a:solidFill>
                  <a:schemeClr val="dk1"/>
                </a:solidFill>
                <a:latin typeface="Cambria" panose="02040503050406030204"/>
                <a:ea typeface="Cambria" panose="02040503050406030204"/>
                <a:cs typeface="Cambria" panose="02040503050406030204"/>
                <a:sym typeface="Cambria" panose="02040503050406030204"/>
              </a:rPr>
              <a:t>/10</a:t>
            </a:r>
            <a:endParaRPr sz="140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14" name="Google Shape;114;p3"/>
          <p:cNvSpPr/>
          <p:nvPr/>
        </p:nvSpPr>
        <p:spPr>
          <a:xfrm>
            <a:off x="3810000" y="3086100"/>
            <a:ext cx="11844130" cy="34137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a:solidFill>
                  <a:schemeClr val="dk1"/>
                </a:solidFill>
                <a:latin typeface="Cambria" panose="02040503050406030204"/>
                <a:ea typeface="Cambria" panose="02040503050406030204"/>
                <a:cs typeface="Cambria" panose="02040503050406030204"/>
                <a:sym typeface="Cambria" panose="02040503050406030204"/>
              </a:rPr>
            </a:br>
            <a:endParaRPr sz="18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sz="28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r>
              <a:rPr lang="en-US" sz="2800" b="1" i="0" u="none" strike="noStrike" cap="none">
                <a:solidFill>
                  <a:schemeClr val="dk1"/>
                </a:solidFill>
                <a:latin typeface="Cambria" panose="02040503050406030204"/>
                <a:ea typeface="Cambria" panose="02040503050406030204"/>
                <a:cs typeface="Cambria" panose="02040503050406030204"/>
                <a:sym typeface="Cambria" panose="02040503050406030204"/>
              </a:rPr>
              <a:t>       </a:t>
            </a:r>
            <a:endParaRPr sz="42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sz="42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sz="32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br>
              <a:rPr lang="en-US" sz="3200" b="1" i="0" u="none" strike="noStrike" cap="none">
                <a:solidFill>
                  <a:schemeClr val="dk1"/>
                </a:solidFill>
                <a:latin typeface="Cambria" panose="02040503050406030204"/>
                <a:ea typeface="Cambria" panose="02040503050406030204"/>
                <a:cs typeface="Cambria" panose="02040503050406030204"/>
                <a:sym typeface="Cambria" panose="02040503050406030204"/>
              </a:rPr>
            </a:b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 name="Text Box 6"/>
          <p:cNvSpPr txBox="1"/>
          <p:nvPr/>
        </p:nvSpPr>
        <p:spPr>
          <a:xfrm>
            <a:off x="10892790" y="5450205"/>
            <a:ext cx="309880" cy="306705"/>
          </a:xfrm>
          <a:prstGeom prst="rect">
            <a:avLst/>
          </a:prstGeom>
          <a:noFill/>
        </p:spPr>
        <p:txBody>
          <a:bodyPr wrap="none" rtlCol="0">
            <a:spAutoFit/>
          </a:bodyPr>
          <a:p>
            <a:endParaRPr lang="en-US"/>
          </a:p>
        </p:txBody>
      </p:sp>
      <p:sp>
        <p:nvSpPr>
          <p:cNvPr id="8" name="Text Box 7"/>
          <p:cNvSpPr txBox="1"/>
          <p:nvPr/>
        </p:nvSpPr>
        <p:spPr>
          <a:xfrm>
            <a:off x="7987030" y="4461510"/>
            <a:ext cx="309880" cy="306705"/>
          </a:xfrm>
          <a:prstGeom prst="rect">
            <a:avLst/>
          </a:prstGeom>
          <a:noFill/>
        </p:spPr>
        <p:txBody>
          <a:bodyPr wrap="none" rtlCol="0">
            <a:spAutoFit/>
          </a:bodyPr>
          <a:p>
            <a:endParaRPr lang="en-US"/>
          </a:p>
        </p:txBody>
      </p:sp>
      <p:sp>
        <p:nvSpPr>
          <p:cNvPr id="9" name="Text Box 8"/>
          <p:cNvSpPr txBox="1"/>
          <p:nvPr/>
        </p:nvSpPr>
        <p:spPr>
          <a:xfrm>
            <a:off x="6328410" y="4415790"/>
            <a:ext cx="309880" cy="306705"/>
          </a:xfrm>
          <a:prstGeom prst="rect">
            <a:avLst/>
          </a:prstGeom>
          <a:noFill/>
        </p:spPr>
        <p:txBody>
          <a:bodyPr wrap="none" rtlCol="0">
            <a:spAutoFit/>
          </a:bodyPr>
          <a:p>
            <a:endParaRPr lang="en-US"/>
          </a:p>
        </p:txBody>
      </p:sp>
      <p:pic>
        <p:nvPicPr>
          <p:cNvPr id="31748" name="Picture 6" descr="evaporation"/>
          <p:cNvPicPr>
            <a:picLocks noChangeAspect="1" noChangeArrowheads="1"/>
          </p:cNvPicPr>
          <p:nvPr/>
        </p:nvPicPr>
        <p:blipFill>
          <a:blip r:embed="rId1"/>
          <a:srcRect/>
          <a:stretch>
            <a:fillRect/>
          </a:stretch>
        </p:blipFill>
        <p:spPr bwMode="auto">
          <a:xfrm>
            <a:off x="1934845" y="503555"/>
            <a:ext cx="13761720" cy="85261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noChangeArrowheads="1"/>
          </p:cNvSpPr>
          <p:nvPr>
            <p:ph type="title"/>
          </p:nvPr>
        </p:nvSpPr>
        <p:spPr>
          <a:xfrm>
            <a:off x="2971800" y="342900"/>
            <a:ext cx="12344400" cy="1714500"/>
          </a:xfrm>
        </p:spPr>
        <p:txBody>
          <a:bodyPr/>
          <a:lstStyle/>
          <a:p>
            <a:r>
              <a:rPr lang="en-US" altLang="en-US" b="1">
                <a:solidFill>
                  <a:srgbClr val="FF3300"/>
                </a:solidFill>
                <a:latin typeface="Times New Roman" panose="02020603050405020304" pitchFamily="18" charset="0"/>
              </a:rPr>
              <a:t>b) </a:t>
            </a:r>
            <a:r>
              <a:rPr lang="en-US" altLang="en-US" b="1" u="sng">
                <a:solidFill>
                  <a:srgbClr val="FF3300"/>
                </a:solidFill>
                <a:latin typeface="Times New Roman" panose="02020603050405020304" pitchFamily="18" charset="0"/>
              </a:rPr>
              <a:t>Classification of matter</a:t>
            </a:r>
            <a:r>
              <a:rPr lang="en-US" altLang="en-US" b="1">
                <a:solidFill>
                  <a:srgbClr val="FF3300"/>
                </a:solidFill>
                <a:latin typeface="Times New Roman" panose="02020603050405020304" pitchFamily="18" charset="0"/>
              </a:rPr>
              <a:t>:</a:t>
            </a:r>
            <a:br>
              <a:rPr lang="en-US" altLang="en-US" b="1">
                <a:solidFill>
                  <a:srgbClr val="FF3300"/>
                </a:solidFill>
                <a:latin typeface="Times New Roman" panose="02020603050405020304" pitchFamily="18" charset="0"/>
              </a:rPr>
            </a:br>
            <a:endParaRPr lang="en-IN" altLang="en-US"/>
          </a:p>
        </p:txBody>
      </p:sp>
      <p:sp>
        <p:nvSpPr>
          <p:cNvPr id="3" name="Content Placeholder 2"/>
          <p:cNvSpPr>
            <a:spLocks noGrp="1"/>
          </p:cNvSpPr>
          <p:nvPr>
            <p:ph idx="1"/>
          </p:nvPr>
        </p:nvSpPr>
        <p:spPr>
          <a:xfrm>
            <a:off x="3086100" y="1371600"/>
            <a:ext cx="12344400" cy="8686800"/>
          </a:xfrm>
        </p:spPr>
        <p:txBody>
          <a:bodyPr/>
          <a:lstStyle/>
          <a:p>
            <a:pPr marL="0" indent="0" eaLnBrk="1" hangingPunct="1">
              <a:buFontTx/>
              <a:buNone/>
              <a:defRPr/>
            </a:pPr>
            <a:r>
              <a:rPr lang="en-US" altLang="en-US" sz="4200" b="1" dirty="0" err="1">
                <a:solidFill>
                  <a:srgbClr val="200AC2"/>
                </a:solidFill>
              </a:rPr>
              <a:t>i</a:t>
            </a:r>
            <a:r>
              <a:rPr lang="en-US" altLang="en-US" sz="4200" b="1" dirty="0">
                <a:solidFill>
                  <a:srgbClr val="200AC2"/>
                </a:solidFill>
              </a:rPr>
              <a:t>) Early Indian philosophers classified in the form of five basic elements as air, earth, fire, sky and water called </a:t>
            </a:r>
            <a:r>
              <a:rPr lang="en-US" altLang="en-US" sz="4200" b="1" dirty="0" err="1">
                <a:solidFill>
                  <a:srgbClr val="200AC2"/>
                </a:solidFill>
              </a:rPr>
              <a:t>Panch</a:t>
            </a:r>
            <a:r>
              <a:rPr lang="en-US" altLang="en-US" sz="4200" b="1" dirty="0">
                <a:solidFill>
                  <a:srgbClr val="200AC2"/>
                </a:solidFill>
              </a:rPr>
              <a:t> </a:t>
            </a:r>
            <a:r>
              <a:rPr lang="en-US" altLang="en-US" sz="4200" b="1" dirty="0" err="1">
                <a:solidFill>
                  <a:srgbClr val="200AC2"/>
                </a:solidFill>
              </a:rPr>
              <a:t>Tatva</a:t>
            </a:r>
            <a:r>
              <a:rPr lang="en-US" altLang="en-US" sz="4200" b="1" dirty="0">
                <a:solidFill>
                  <a:srgbClr val="200AC2"/>
                </a:solidFill>
              </a:rPr>
              <a:t>.</a:t>
            </a:r>
            <a:endParaRPr lang="en-US" altLang="en-US" sz="4200" b="1" dirty="0">
              <a:solidFill>
                <a:srgbClr val="200AC2"/>
              </a:solidFill>
            </a:endParaRPr>
          </a:p>
          <a:p>
            <a:pPr marL="0" indent="0" eaLnBrk="1" hangingPunct="1">
              <a:buFontTx/>
              <a:buNone/>
              <a:defRPr/>
            </a:pPr>
            <a:r>
              <a:rPr lang="en-US" altLang="en-US" sz="4200" b="1" dirty="0">
                <a:solidFill>
                  <a:srgbClr val="200AC2"/>
                </a:solidFill>
              </a:rPr>
              <a:t>  ii) On the basis of the physical state matter is classified as solids, liquids and gases.</a:t>
            </a:r>
            <a:endParaRPr lang="en-US" altLang="en-US" sz="4200" b="1" dirty="0">
              <a:solidFill>
                <a:srgbClr val="200AC2"/>
              </a:solidFill>
            </a:endParaRPr>
          </a:p>
          <a:p>
            <a:pPr marL="0" indent="0" eaLnBrk="1" hangingPunct="1">
              <a:buFontTx/>
              <a:buNone/>
              <a:defRPr/>
            </a:pPr>
            <a:r>
              <a:rPr lang="en-US" altLang="en-US" sz="4200" b="1" dirty="0">
                <a:solidFill>
                  <a:srgbClr val="200AC2"/>
                </a:solidFill>
              </a:rPr>
              <a:t> iii) On the basis of chemical composition matter is classified as pure substances and mixtures.</a:t>
            </a:r>
            <a:endParaRPr lang="en-US" altLang="en-US" sz="4200" b="1" dirty="0">
              <a:solidFill>
                <a:srgbClr val="200AC2"/>
              </a:solidFill>
            </a:endParaRPr>
          </a:p>
          <a:p>
            <a:pPr marL="0" indent="0" eaLnBrk="1" hangingPunct="1">
              <a:buFontTx/>
              <a:buNone/>
              <a:defRPr/>
            </a:pPr>
            <a:r>
              <a:rPr lang="en-US" altLang="en-US" sz="4200" b="1" dirty="0">
                <a:solidFill>
                  <a:srgbClr val="200AC2"/>
                </a:solidFill>
              </a:rPr>
              <a:t>      Pure substances may be elements or compounds.</a:t>
            </a:r>
            <a:endParaRPr lang="en-US" altLang="en-US" sz="4200" b="1" dirty="0">
              <a:solidFill>
                <a:srgbClr val="200AC2"/>
              </a:solidFill>
            </a:endParaRPr>
          </a:p>
          <a:p>
            <a:pPr marL="0" indent="0" eaLnBrk="1" hangingPunct="1">
              <a:buFontTx/>
              <a:buNone/>
              <a:defRPr/>
            </a:pPr>
            <a:r>
              <a:rPr lang="en-US" altLang="en-US" sz="4200" b="1" dirty="0">
                <a:solidFill>
                  <a:srgbClr val="200AC2"/>
                </a:solidFill>
              </a:rPr>
              <a:t>      Mixtures may be homogeneous mixtures or heterogeneous mixtures.</a:t>
            </a:r>
            <a:endParaRPr lang="en-US" altLang="en-US" sz="4200" b="1" dirty="0">
              <a:solidFill>
                <a:srgbClr val="200AC2"/>
              </a:solidFill>
            </a:endParaRPr>
          </a:p>
          <a:p>
            <a:pPr>
              <a:defRPr/>
            </a:pPr>
            <a:endParaRPr lang="en-IN" sz="5400" dirty="0">
              <a:solidFill>
                <a:srgbClr val="200AC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4"/>
          <p:cNvSpPr>
            <a:spLocks noGrp="1"/>
          </p:cNvSpPr>
          <p:nvPr>
            <p:ph type="ctrTitle"/>
          </p:nvPr>
        </p:nvSpPr>
        <p:spPr/>
        <p:txBody>
          <a:bodyPr vert="horz" wrap="square" lIns="137160" tIns="68580" rIns="137160" bIns="68580" anchor="ctr" anchorCtr="0"/>
          <a:p>
            <a:pPr eaLnBrk="1" hangingPunct="1">
              <a:buClrTx/>
              <a:buSzTx/>
              <a:buFontTx/>
            </a:pPr>
            <a:endParaRPr lang="en-US" altLang="en-US" dirty="0"/>
          </a:p>
        </p:txBody>
      </p:sp>
      <p:sp>
        <p:nvSpPr>
          <p:cNvPr id="33795" name="Rectangle 5"/>
          <p:cNvSpPr>
            <a:spLocks noGrp="1"/>
          </p:cNvSpPr>
          <p:nvPr>
            <p:ph type="subTitle" idx="1"/>
          </p:nvPr>
        </p:nvSpPr>
        <p:spPr/>
        <p:txBody>
          <a:bodyPr vert="horz" wrap="square" lIns="137160" tIns="68580" rIns="137160" bIns="68580" anchor="t" anchorCtr="0"/>
          <a:p>
            <a:pPr eaLnBrk="1" hangingPunct="1">
              <a:buClrTx/>
              <a:buSzTx/>
              <a:buFontTx/>
            </a:pPr>
            <a:endParaRPr lang="en-US" altLang="en-US" dirty="0">
              <a:latin typeface="+mn-lt"/>
              <a:ea typeface="+mn-ea"/>
              <a:cs typeface="+mn-cs"/>
            </a:endParaRPr>
          </a:p>
        </p:txBody>
      </p:sp>
      <p:pic>
        <p:nvPicPr>
          <p:cNvPr id="32772" name="Picture 6" descr="evaporation"/>
          <p:cNvPicPr>
            <a:picLocks noChangeAspect="1" noChangeArrowheads="1"/>
          </p:cNvPicPr>
          <p:nvPr/>
        </p:nvPicPr>
        <p:blipFill>
          <a:blip r:embed="rId1"/>
          <a:srcRect/>
          <a:stretch>
            <a:fillRect/>
          </a:stretch>
        </p:blipFill>
        <p:spPr bwMode="auto">
          <a:xfrm>
            <a:off x="2514600" y="1714500"/>
            <a:ext cx="13258800" cy="74295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Rectangle 5"/>
          <p:cNvSpPr>
            <a:spLocks noGrp="1" noChangeArrowheads="1"/>
          </p:cNvSpPr>
          <p:nvPr>
            <p:ph type="subTitle" idx="1"/>
          </p:nvPr>
        </p:nvSpPr>
        <p:spPr>
          <a:xfrm>
            <a:off x="2514600" y="114300"/>
            <a:ext cx="13258800" cy="9601200"/>
          </a:xfrm>
        </p:spPr>
        <p:txBody>
          <a:bodyPr vert="horz" wrap="square" lIns="137160" tIns="68580" rIns="137160" bIns="68580" numCol="1" anchor="t" anchorCtr="0" compatLnSpc="1"/>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600" b="1" i="0" u="none" strike="noStrike" kern="0" cap="none" spc="0" normalizeH="0" baseline="0" noProof="0" dirty="0">
                <a:ln>
                  <a:noFill/>
                </a:ln>
                <a:solidFill>
                  <a:srgbClr val="FF3300"/>
                </a:solidFill>
                <a:effectLst/>
                <a:uLnTx/>
                <a:uFillTx/>
                <a:latin typeface="+mn-lt"/>
                <a:ea typeface="+mn-ea"/>
                <a:cs typeface="+mn-cs"/>
              </a:rPr>
              <a:t>c) </a:t>
            </a:r>
            <a:r>
              <a:rPr kumimoji="0" lang="en-US" altLang="en-US" sz="3600" b="1" i="0" u="sng" strike="noStrike" kern="0" cap="none" spc="0" normalizeH="0" baseline="0" noProof="0" dirty="0">
                <a:ln>
                  <a:noFill/>
                </a:ln>
                <a:solidFill>
                  <a:srgbClr val="FF3300"/>
                </a:solidFill>
                <a:effectLst/>
                <a:uLnTx/>
                <a:uFillTx/>
                <a:latin typeface="+mn-lt"/>
                <a:ea typeface="+mn-ea"/>
                <a:cs typeface="+mn-cs"/>
              </a:rPr>
              <a:t>Evaporation causes cooling :-</a:t>
            </a:r>
            <a:endParaRPr kumimoji="0" lang="en-US" altLang="en-US" sz="3600" b="1" i="0" u="sng" strike="noStrike" kern="0" cap="none" spc="0" normalizeH="0" baseline="0" noProof="0" dirty="0">
              <a:ln>
                <a:noFill/>
              </a:ln>
              <a:solidFill>
                <a:srgbClr val="FF3300"/>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600" b="1" i="0" u="none" strike="noStrike" kern="0" cap="none" spc="0" normalizeH="0" baseline="0" noProof="0" dirty="0">
                <a:ln>
                  <a:noFill/>
                </a:ln>
                <a:solidFill>
                  <a:schemeClr val="tx1">
                    <a:lumMod val="95000"/>
                    <a:lumOff val="5000"/>
                  </a:schemeClr>
                </a:solidFill>
                <a:effectLst/>
                <a:uLnTx/>
                <a:uFillTx/>
                <a:latin typeface="+mn-lt"/>
                <a:ea typeface="+mn-ea"/>
                <a:cs typeface="+mn-cs"/>
              </a:rPr>
              <a:t>    </a:t>
            </a: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When a liquid evaporates, the particles of the liquid absorb heat from the surroundings and evaporates. So the surroundings become cold.</a:t>
            </a:r>
            <a:endPar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   </a:t>
            </a:r>
            <a:r>
              <a:rPr kumimoji="0" lang="en-US" altLang="en-US" sz="3000" b="1" i="0" u="none" strike="noStrike" kern="0" cap="none" spc="0" normalizeH="0" baseline="0" noProof="0" dirty="0" err="1">
                <a:ln>
                  <a:noFill/>
                </a:ln>
                <a:solidFill>
                  <a:schemeClr val="tx1">
                    <a:lumMod val="95000"/>
                    <a:lumOff val="5000"/>
                  </a:schemeClr>
                </a:solidFill>
                <a:effectLst/>
                <a:uLnTx/>
                <a:uFillTx/>
                <a:latin typeface="+mn-lt"/>
                <a:ea typeface="+mn-ea"/>
                <a:cs typeface="+mn-cs"/>
              </a:rPr>
              <a:t>Eg</a:t>
            </a: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 :- People sprinkle water on the roof or open ground because during evaporation water absorbs heat  makes the hot surface cool.</a:t>
            </a:r>
            <a:endPar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    During summer  we sweat more because during evaporation the sweat absorbs heat</a:t>
            </a:r>
            <a:r>
              <a:rPr kumimoji="0" lang="en-US" altLang="en-US" sz="3600" b="1" i="0" u="none" strike="noStrike" kern="0" cap="none" spc="0" normalizeH="0" baseline="0" noProof="0" dirty="0">
                <a:ln>
                  <a:noFill/>
                </a:ln>
                <a:solidFill>
                  <a:schemeClr val="tx1">
                    <a:lumMod val="95000"/>
                    <a:lumOff val="5000"/>
                  </a:schemeClr>
                </a:solidFill>
                <a:effectLst/>
                <a:uLnTx/>
                <a:uFillTx/>
                <a:latin typeface="+mn-lt"/>
                <a:ea typeface="+mn-ea"/>
                <a:cs typeface="+mn-cs"/>
              </a:rPr>
              <a:t> </a:t>
            </a: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from our body making the body cool.</a:t>
            </a:r>
            <a:endPar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rPr>
              <a:t>    Wearing cotton clothes in summer keeps us cool because cotton absorbs sweat and when the sweat evaporates it absorbs heat from our body making the body cool.</a:t>
            </a:r>
            <a:endParaRPr kumimoji="0" lang="en-US" altLang="en-US" sz="3000" b="1" i="0" u="none" strike="noStrike" kern="0" cap="none" spc="0" normalizeH="0" baseline="0" noProof="0" dirty="0">
              <a:ln>
                <a:noFill/>
              </a:ln>
              <a:solidFill>
                <a:schemeClr val="tx1">
                  <a:lumMod val="95000"/>
                  <a:lumOff val="5000"/>
                </a:schemeClr>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600" b="1" i="0" u="none" strike="noStrike" kern="0" cap="none" spc="0" normalizeH="0" baseline="0" noProof="0" dirty="0">
                <a:ln>
                  <a:noFill/>
                </a:ln>
                <a:solidFill>
                  <a:schemeClr val="tx1"/>
                </a:solidFill>
                <a:effectLst/>
                <a:uLnTx/>
                <a:uFillTx/>
                <a:latin typeface="+mn-lt"/>
                <a:ea typeface="+mn-ea"/>
                <a:cs typeface="+mn-cs"/>
              </a:rPr>
              <a:t>    </a:t>
            </a:r>
            <a:endParaRPr kumimoji="0" lang="en-US" altLang="en-US" sz="3600" b="1" i="0" u="none" strike="noStrike" kern="0" cap="none" spc="0" normalizeH="0" baseline="0" noProof="0" dirty="0">
              <a:ln>
                <a:noFill/>
              </a:ln>
              <a:solidFill>
                <a:schemeClr val="tx1"/>
              </a:solidFill>
              <a:effectLst/>
              <a:uLnTx/>
              <a:uFillTx/>
              <a:latin typeface="+mn-lt"/>
              <a:ea typeface="+mn-ea"/>
              <a:cs typeface="+mn-cs"/>
            </a:endParaRPr>
          </a:p>
        </p:txBody>
      </p:sp>
      <p:pic>
        <p:nvPicPr>
          <p:cNvPr id="33795" name="Picture 7" descr="evaporative_cooling"/>
          <p:cNvPicPr>
            <a:picLocks noChangeAspect="1" noChangeArrowheads="1"/>
          </p:cNvPicPr>
          <p:nvPr/>
        </p:nvPicPr>
        <p:blipFill>
          <a:blip r:embed="rId1"/>
          <a:srcRect/>
          <a:stretch>
            <a:fillRect/>
          </a:stretch>
        </p:blipFill>
        <p:spPr bwMode="auto">
          <a:xfrm>
            <a:off x="2690813" y="5943600"/>
            <a:ext cx="6057900" cy="40005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p:spPr>
      </p:pic>
      <p:pic>
        <p:nvPicPr>
          <p:cNvPr id="33796" name="Picture 9" descr="faq_diag"/>
          <p:cNvPicPr>
            <a:picLocks noChangeAspect="1" noChangeArrowheads="1"/>
          </p:cNvPicPr>
          <p:nvPr/>
        </p:nvPicPr>
        <p:blipFill>
          <a:blip r:embed="rId2"/>
          <a:srcRect/>
          <a:stretch>
            <a:fillRect/>
          </a:stretch>
        </p:blipFill>
        <p:spPr bwMode="auto">
          <a:xfrm>
            <a:off x="8801100" y="5941220"/>
            <a:ext cx="6743700" cy="4024313"/>
          </a:xfrm>
          <a:prstGeom prst="rect">
            <a:avLst/>
          </a:prstGeom>
          <a:ln w="9525">
            <a:solidFill>
              <a:srgbClr val="000000"/>
            </a:solidFill>
            <a:miter lim="800000"/>
            <a:headEnd/>
            <a:tailEnd/>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18"/>
        <p:cNvGrpSpPr/>
        <p:nvPr/>
      </p:nvGrpSpPr>
      <p:grpSpPr>
        <a:xfrm>
          <a:off x="0" y="0"/>
          <a:ext cx="0" cy="0"/>
          <a:chOff x="0" y="0"/>
          <a:chExt cx="0" cy="0"/>
        </a:xfrm>
      </p:grpSpPr>
      <p:sp>
        <p:nvSpPr>
          <p:cNvPr id="119" name="Google Shape;119;p4"/>
          <p:cNvSpPr/>
          <p:nvPr/>
        </p:nvSpPr>
        <p:spPr>
          <a:xfrm>
            <a:off x="7284019" y="9251434"/>
            <a:ext cx="110039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4"/>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4"/>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122" name="Google Shape;122;p4"/>
          <p:cNvSpPr txBox="1">
            <a:spLocks noGrp="1"/>
          </p:cNvSpPr>
          <p:nvPr>
            <p:ph type="ftr" idx="11"/>
          </p:nvPr>
        </p:nvSpPr>
        <p:spPr>
          <a:xfrm>
            <a:off x="5486400" y="9639300"/>
            <a:ext cx="7620000" cy="3210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a:solidFill>
                  <a:schemeClr val="dk1"/>
                </a:solidFill>
                <a:latin typeface="Cambria" panose="02040503050406030204"/>
                <a:ea typeface="Cambria" panose="02040503050406030204"/>
                <a:cs typeface="Cambria" panose="02040503050406030204"/>
                <a:sym typeface="Cambria" panose="02040503050406030204"/>
              </a:rPr>
              <a:t>TOPIC/COURSE CODE-NAME/FACULTY/DEPT/COLLEGE</a:t>
            </a:r>
            <a:endParaRPr sz="1400" b="1">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23" name="Google Shape;123;p4"/>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panose="02040503050406030204"/>
                <a:ea typeface="Cambria" panose="02040503050406030204"/>
                <a:cs typeface="Cambria" panose="02040503050406030204"/>
                <a:sym typeface="Cambria" panose="02040503050406030204"/>
              </a:rPr>
            </a:fld>
            <a:r>
              <a:rPr lang="en-US" sz="1400">
                <a:solidFill>
                  <a:schemeClr val="dk1"/>
                </a:solidFill>
                <a:latin typeface="Cambria" panose="02040503050406030204"/>
                <a:ea typeface="Cambria" panose="02040503050406030204"/>
                <a:cs typeface="Cambria" panose="02040503050406030204"/>
                <a:sym typeface="Cambria" panose="02040503050406030204"/>
              </a:rPr>
              <a:t>/10</a:t>
            </a:r>
            <a:endParaRPr sz="140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24" name="Google Shape;124;p4"/>
          <p:cNvSpPr/>
          <p:nvPr/>
        </p:nvSpPr>
        <p:spPr>
          <a:xfrm>
            <a:off x="3810000" y="3086100"/>
            <a:ext cx="11844130" cy="34137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a:solidFill>
                  <a:schemeClr val="dk1"/>
                </a:solidFill>
                <a:latin typeface="Cambria" panose="02040503050406030204"/>
                <a:ea typeface="Cambria" panose="02040503050406030204"/>
                <a:cs typeface="Cambria" panose="02040503050406030204"/>
                <a:sym typeface="Cambria" panose="02040503050406030204"/>
              </a:rPr>
            </a:br>
            <a:endParaRPr sz="18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sz="28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r>
              <a:rPr lang="en-US" sz="2800" b="1" i="0" u="none" strike="noStrike" cap="none">
                <a:solidFill>
                  <a:schemeClr val="dk1"/>
                </a:solidFill>
                <a:latin typeface="Cambria" panose="02040503050406030204"/>
                <a:ea typeface="Cambria" panose="02040503050406030204"/>
                <a:cs typeface="Cambria" panose="02040503050406030204"/>
                <a:sym typeface="Cambria" panose="02040503050406030204"/>
              </a:rPr>
              <a:t>       </a:t>
            </a:r>
            <a:endParaRPr sz="42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sz="42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sz="32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br>
              <a:rPr lang="en-US" sz="3200" b="1" i="0" u="none" strike="noStrike" cap="none">
                <a:solidFill>
                  <a:schemeClr val="dk1"/>
                </a:solidFill>
                <a:latin typeface="Cambria" panose="02040503050406030204"/>
                <a:ea typeface="Cambria" panose="02040503050406030204"/>
                <a:cs typeface="Cambria" panose="02040503050406030204"/>
                <a:sym typeface="Cambria" panose="02040503050406030204"/>
              </a:rPr>
            </a:b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 name="Text Box 2"/>
          <p:cNvSpPr txBox="1"/>
          <p:nvPr/>
        </p:nvSpPr>
        <p:spPr>
          <a:xfrm>
            <a:off x="7727950" y="4655820"/>
            <a:ext cx="309880" cy="306705"/>
          </a:xfrm>
          <a:prstGeom prst="rect">
            <a:avLst/>
          </a:prstGeom>
          <a:noFill/>
        </p:spPr>
        <p:txBody>
          <a:bodyPr wrap="none" rtlCol="0">
            <a:spAutoFit/>
          </a:bodyPr>
          <a:p>
            <a:endParaRPr lang="en-US"/>
          </a:p>
        </p:txBody>
      </p:sp>
      <p:pic>
        <p:nvPicPr>
          <p:cNvPr id="4" name="Picture 3" descr="1686730451065"/>
          <p:cNvPicPr>
            <a:picLocks noChangeAspect="1"/>
          </p:cNvPicPr>
          <p:nvPr/>
        </p:nvPicPr>
        <p:blipFill>
          <a:blip r:embed="rId1"/>
          <a:stretch>
            <a:fillRect/>
          </a:stretch>
        </p:blipFill>
        <p:spPr>
          <a:xfrm>
            <a:off x="2903220" y="913130"/>
            <a:ext cx="12750800" cy="83381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2514600" y="571500"/>
            <a:ext cx="11658600" cy="914400"/>
          </a:xfrm>
        </p:spPr>
        <p:txBody>
          <a:bodyPr>
            <a:normAutofit fontScale="90000"/>
          </a:bodyPr>
          <a:lstStyle/>
          <a:p>
            <a:pPr algn="l" eaLnBrk="1" hangingPunct="1"/>
            <a:r>
              <a:rPr lang="en-US" altLang="en-US" sz="6000" b="1">
                <a:solidFill>
                  <a:srgbClr val="FF3300"/>
                </a:solidFill>
                <a:latin typeface="Times New Roman" panose="02020603050405020304" pitchFamily="18" charset="0"/>
              </a:rPr>
              <a:t>2) </a:t>
            </a:r>
            <a:r>
              <a:rPr lang="en-US" altLang="en-US" sz="6000" b="1" u="sng">
                <a:solidFill>
                  <a:srgbClr val="FF3300"/>
                </a:solidFill>
                <a:latin typeface="Times New Roman" panose="02020603050405020304" pitchFamily="18" charset="0"/>
              </a:rPr>
              <a:t>Physical nature of matter</a:t>
            </a:r>
            <a:r>
              <a:rPr lang="en-US" altLang="en-US" sz="6000" b="1">
                <a:solidFill>
                  <a:srgbClr val="FF3300"/>
                </a:solidFill>
                <a:latin typeface="Times New Roman" panose="02020603050405020304" pitchFamily="18" charset="0"/>
              </a:rPr>
              <a:t> :-</a:t>
            </a:r>
            <a:endParaRPr lang="en-US" altLang="en-US" sz="6000" b="1">
              <a:solidFill>
                <a:srgbClr val="FF3300"/>
              </a:solidFill>
              <a:latin typeface="Times New Roman" panose="02020603050405020304" pitchFamily="18" charset="0"/>
            </a:endParaRPr>
          </a:p>
        </p:txBody>
      </p:sp>
      <p:sp>
        <p:nvSpPr>
          <p:cNvPr id="6147" name="Rectangle 5"/>
          <p:cNvSpPr>
            <a:spLocks noGrp="1" noChangeArrowheads="1"/>
          </p:cNvSpPr>
          <p:nvPr>
            <p:ph type="subTitle" idx="1"/>
          </p:nvPr>
        </p:nvSpPr>
        <p:spPr>
          <a:xfrm>
            <a:off x="2857500" y="1714500"/>
            <a:ext cx="12915900" cy="8229600"/>
          </a:xfrm>
        </p:spPr>
        <p:txBody>
          <a:bodyPr/>
          <a:lstStyle/>
          <a:p>
            <a:pPr algn="l" eaLnBrk="1" hangingPunct="1"/>
            <a:r>
              <a:rPr lang="en-US" altLang="en-US" sz="5400" b="1">
                <a:solidFill>
                  <a:srgbClr val="200AC2"/>
                </a:solidFill>
              </a:rPr>
              <a:t> i) Matter is made up of particles.</a:t>
            </a:r>
            <a:endParaRPr lang="en-US" altLang="en-US" sz="5400" b="1">
              <a:solidFill>
                <a:srgbClr val="200AC2"/>
              </a:solidFill>
            </a:endParaRPr>
          </a:p>
          <a:p>
            <a:pPr algn="l" eaLnBrk="1" hangingPunct="1"/>
            <a:r>
              <a:rPr lang="en-US" altLang="en-US" sz="5400" b="1">
                <a:solidFill>
                  <a:srgbClr val="200AC2"/>
                </a:solidFill>
              </a:rPr>
              <a:t> ii) The particles of matter are very tiny.</a:t>
            </a:r>
            <a:endParaRPr lang="en-US" altLang="en-US" sz="5400" b="1">
              <a:solidFill>
                <a:srgbClr val="200AC2"/>
              </a:solidFill>
            </a:endParaRPr>
          </a:p>
          <a:p>
            <a:pPr algn="l" eaLnBrk="1" hangingPunct="1"/>
            <a:r>
              <a:rPr lang="en-US" altLang="en-US" sz="5400" b="1">
                <a:solidFill>
                  <a:srgbClr val="200AC2"/>
                </a:solidFill>
              </a:rPr>
              <a:t>iii) The particles of matter have space between them.</a:t>
            </a:r>
            <a:endParaRPr lang="en-US" altLang="en-US" sz="5400" b="1">
              <a:solidFill>
                <a:srgbClr val="200AC2"/>
              </a:solidFill>
            </a:endParaRPr>
          </a:p>
          <a:p>
            <a:pPr algn="l" eaLnBrk="1" hangingPunct="1"/>
            <a:r>
              <a:rPr lang="en-US" altLang="en-US" sz="5400" b="1">
                <a:solidFill>
                  <a:srgbClr val="200AC2"/>
                </a:solidFill>
              </a:rPr>
              <a:t>iii) The particles of matter are continuously moving.</a:t>
            </a:r>
            <a:endParaRPr lang="en-US" altLang="en-US" sz="5400" b="1">
              <a:solidFill>
                <a:srgbClr val="200AC2"/>
              </a:solidFill>
            </a:endParaRPr>
          </a:p>
          <a:p>
            <a:pPr algn="l" eaLnBrk="1" hangingPunct="1"/>
            <a:r>
              <a:rPr lang="en-US" altLang="en-US" sz="5400" b="1">
                <a:solidFill>
                  <a:srgbClr val="200AC2"/>
                </a:solidFill>
              </a:rPr>
              <a:t>iv) The particles of matter attract each other. </a:t>
            </a:r>
            <a:endParaRPr lang="en-US" altLang="en-US" sz="5400" b="1">
              <a:solidFill>
                <a:srgbClr val="200AC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2971800" y="685800"/>
            <a:ext cx="12344400" cy="1714500"/>
          </a:xfrm>
        </p:spPr>
        <p:txBody>
          <a:bodyPr/>
          <a:lstStyle/>
          <a:p>
            <a:r>
              <a:rPr lang="en-US" altLang="en-US" b="1">
                <a:solidFill>
                  <a:srgbClr val="FF3300"/>
                </a:solidFill>
              </a:rPr>
              <a:t>a) </a:t>
            </a:r>
            <a:r>
              <a:rPr lang="en-US" altLang="en-US" b="1" u="sng">
                <a:solidFill>
                  <a:srgbClr val="FF3300"/>
                </a:solidFill>
              </a:rPr>
              <a:t>Matter is made up particles</a:t>
            </a:r>
            <a:br>
              <a:rPr lang="en-US" altLang="en-US" b="1">
                <a:solidFill>
                  <a:srgbClr val="FF3300"/>
                </a:solidFill>
              </a:rPr>
            </a:br>
            <a:endParaRPr lang="en-IN" altLang="en-US"/>
          </a:p>
        </p:txBody>
      </p:sp>
      <p:sp>
        <p:nvSpPr>
          <p:cNvPr id="3" name="Content Placeholder 2"/>
          <p:cNvSpPr>
            <a:spLocks noGrp="1"/>
          </p:cNvSpPr>
          <p:nvPr>
            <p:ph idx="1"/>
          </p:nvPr>
        </p:nvSpPr>
        <p:spPr>
          <a:xfrm>
            <a:off x="2971800" y="1714500"/>
            <a:ext cx="12344400" cy="5372100"/>
          </a:xfrm>
        </p:spPr>
        <p:txBody>
          <a:bodyPr/>
          <a:lstStyle/>
          <a:p>
            <a:pPr marL="0" indent="0" algn="just" eaLnBrk="1" hangingPunct="1">
              <a:buFontTx/>
              <a:buNone/>
              <a:defRPr/>
            </a:pPr>
            <a:r>
              <a:rPr lang="en-US" altLang="en-US" b="1" u="sng" dirty="0">
                <a:solidFill>
                  <a:srgbClr val="FF3300"/>
                </a:solidFill>
              </a:rPr>
              <a:t>Activity</a:t>
            </a:r>
            <a:r>
              <a:rPr lang="en-US" altLang="en-US" b="1" i="1" u="sng" dirty="0">
                <a:solidFill>
                  <a:srgbClr val="FF3300"/>
                </a:solidFill>
              </a:rPr>
              <a:t> :-</a:t>
            </a:r>
            <a:r>
              <a:rPr lang="en-US" altLang="en-US" b="1" i="1" dirty="0">
                <a:solidFill>
                  <a:srgbClr val="000000"/>
                </a:solidFill>
              </a:rPr>
              <a:t> </a:t>
            </a:r>
            <a:r>
              <a:rPr lang="en-US" altLang="en-US" sz="4200" b="1" dirty="0">
                <a:solidFill>
                  <a:srgbClr val="200AC2"/>
                </a:solidFill>
              </a:rPr>
              <a:t>Take some water in a beaker and note its level. Dissolve some salt or sugar in it with the help of a glass rod. The salt dissolves in the water but the level of water does not change. This is because the particles of water get into the space between the particles of water. This shows that matter is made up of particles.</a:t>
            </a:r>
            <a:endParaRPr lang="en-US" altLang="en-US" sz="4200" b="1" dirty="0">
              <a:solidFill>
                <a:srgbClr val="200AC2"/>
              </a:solidFill>
            </a:endParaRPr>
          </a:p>
          <a:p>
            <a:pPr algn="just">
              <a:defRPr/>
            </a:pPr>
            <a:endParaRPr lang="en-IN" dirty="0"/>
          </a:p>
        </p:txBody>
      </p:sp>
      <p:pic>
        <p:nvPicPr>
          <p:cNvPr id="7172" name="Picture 7" descr="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15000" y="6515100"/>
            <a:ext cx="79486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xfrm>
            <a:off x="2400300" y="109538"/>
            <a:ext cx="11658600" cy="1033463"/>
          </a:xfrm>
        </p:spPr>
        <p:txBody>
          <a:bodyPr/>
          <a:lstStyle/>
          <a:p>
            <a:pPr algn="l" eaLnBrk="1" hangingPunct="1"/>
            <a:r>
              <a:rPr lang="en-US" altLang="en-US" sz="3600" b="1">
                <a:solidFill>
                  <a:srgbClr val="FF3300"/>
                </a:solidFill>
              </a:rPr>
              <a:t>b) </a:t>
            </a:r>
            <a:r>
              <a:rPr lang="en-US" altLang="en-US" sz="3600" b="1" u="sng">
                <a:solidFill>
                  <a:srgbClr val="FF3300"/>
                </a:solidFill>
              </a:rPr>
              <a:t>The particles of matter are very tiny</a:t>
            </a:r>
            <a:r>
              <a:rPr lang="en-US" altLang="en-US" sz="3600" b="1">
                <a:solidFill>
                  <a:srgbClr val="FF3300"/>
                </a:solidFill>
              </a:rPr>
              <a:t> :-</a:t>
            </a:r>
            <a:endParaRPr lang="en-US" altLang="en-US" sz="3600" b="1">
              <a:solidFill>
                <a:srgbClr val="FF3300"/>
              </a:solidFill>
            </a:endParaRPr>
          </a:p>
        </p:txBody>
      </p:sp>
      <p:sp>
        <p:nvSpPr>
          <p:cNvPr id="8195" name="Rectangle 5"/>
          <p:cNvSpPr>
            <a:spLocks noGrp="1" noChangeArrowheads="1"/>
          </p:cNvSpPr>
          <p:nvPr>
            <p:ph type="subTitle" idx="1"/>
          </p:nvPr>
        </p:nvSpPr>
        <p:spPr>
          <a:xfrm>
            <a:off x="2628900" y="869157"/>
            <a:ext cx="13201650" cy="4572000"/>
          </a:xfrm>
        </p:spPr>
        <p:txBody>
          <a:bodyPr/>
          <a:lstStyle/>
          <a:p>
            <a:pPr algn="just" eaLnBrk="1" hangingPunct="1">
              <a:lnSpc>
                <a:spcPts val="2875"/>
              </a:lnSpc>
              <a:spcBef>
                <a:spcPct val="0"/>
              </a:spcBef>
            </a:pPr>
            <a:r>
              <a:rPr lang="en-US" altLang="en-US" sz="3000" b="1"/>
              <a:t>  </a:t>
            </a:r>
            <a:r>
              <a:rPr lang="en-US" altLang="en-US" sz="3600" b="1" u="sng">
                <a:solidFill>
                  <a:srgbClr val="FF3300"/>
                </a:solidFill>
              </a:rPr>
              <a:t>Activity</a:t>
            </a:r>
            <a:r>
              <a:rPr lang="en-US" altLang="en-US" sz="3600" b="1">
                <a:solidFill>
                  <a:srgbClr val="FF3300"/>
                </a:solidFill>
              </a:rPr>
              <a:t> :- </a:t>
            </a:r>
            <a:r>
              <a:rPr lang="en-US" altLang="en-US" sz="3600" b="1">
                <a:solidFill>
                  <a:srgbClr val="0000FF"/>
                </a:solidFill>
              </a:rPr>
              <a:t> </a:t>
            </a:r>
            <a:r>
              <a:rPr lang="en-US" altLang="en-US" sz="3600">
                <a:solidFill>
                  <a:srgbClr val="200AC2"/>
                </a:solidFill>
              </a:rPr>
              <a:t>Dissolve 2 – 3 crystals of potassium permanganate in 100ml of water in a beaker. Take 10ml of this solution and dissolve in 100ml of water. Take 10ml of this solution and dissolve in 100ml of water. Repeat this process 5 – 6 times. This shows that a few crystals of potassium permanganate can colour a large volume of water because there are millions of tiny particles in each crystal.</a:t>
            </a:r>
            <a:endParaRPr lang="en-US" altLang="en-US" sz="3600" u="sng">
              <a:solidFill>
                <a:srgbClr val="200AC2"/>
              </a:solidFill>
            </a:endParaRPr>
          </a:p>
        </p:txBody>
      </p:sp>
      <p:sp>
        <p:nvSpPr>
          <p:cNvPr id="8196" name="AutoShape 8"/>
          <p:cNvSpPr>
            <a:spLocks noChangeArrowheads="1"/>
          </p:cNvSpPr>
          <p:nvPr/>
        </p:nvSpPr>
        <p:spPr bwMode="auto">
          <a:xfrm>
            <a:off x="4000500" y="6858000"/>
            <a:ext cx="1371600" cy="2171700"/>
          </a:xfrm>
          <a:prstGeom prst="flowChartMagneticDisk">
            <a:avLst/>
          </a:prstGeom>
          <a:solidFill>
            <a:srgbClr val="D60093">
              <a:alpha val="0"/>
            </a:srgbClr>
          </a:solidFill>
          <a:ln w="25400">
            <a:solidFill>
              <a:schemeClr val="tx1"/>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100"/>
          </a:p>
        </p:txBody>
      </p:sp>
      <p:sp>
        <p:nvSpPr>
          <p:cNvPr id="8197" name="AutoShape 12"/>
          <p:cNvSpPr>
            <a:spLocks noChangeArrowheads="1"/>
          </p:cNvSpPr>
          <p:nvPr/>
        </p:nvSpPr>
        <p:spPr bwMode="auto">
          <a:xfrm>
            <a:off x="6858000" y="6858000"/>
            <a:ext cx="1371600" cy="2171700"/>
          </a:xfrm>
          <a:prstGeom prst="flowChartMagneticDisk">
            <a:avLst/>
          </a:prstGeom>
          <a:solidFill>
            <a:schemeClr val="accent1">
              <a:alpha val="0"/>
            </a:schemeClr>
          </a:solidFill>
          <a:ln w="25400">
            <a:solidFill>
              <a:schemeClr val="tx1"/>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100"/>
          </a:p>
        </p:txBody>
      </p:sp>
      <p:sp>
        <p:nvSpPr>
          <p:cNvPr id="8198" name="AutoShape 13"/>
          <p:cNvSpPr>
            <a:spLocks noChangeArrowheads="1"/>
          </p:cNvSpPr>
          <p:nvPr/>
        </p:nvSpPr>
        <p:spPr bwMode="auto">
          <a:xfrm>
            <a:off x="9715500" y="6858000"/>
            <a:ext cx="1371600" cy="2171700"/>
          </a:xfrm>
          <a:prstGeom prst="flowChartMagneticDisk">
            <a:avLst/>
          </a:prstGeom>
          <a:solidFill>
            <a:schemeClr val="accent1">
              <a:alpha val="0"/>
            </a:schemeClr>
          </a:solidFill>
          <a:ln w="25400">
            <a:solidFill>
              <a:schemeClr val="tx1"/>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100"/>
          </a:p>
        </p:txBody>
      </p:sp>
      <p:sp>
        <p:nvSpPr>
          <p:cNvPr id="8199" name="AutoShape 14"/>
          <p:cNvSpPr>
            <a:spLocks noChangeArrowheads="1"/>
          </p:cNvSpPr>
          <p:nvPr/>
        </p:nvSpPr>
        <p:spPr bwMode="auto">
          <a:xfrm>
            <a:off x="12573000" y="6858000"/>
            <a:ext cx="1371600" cy="2171700"/>
          </a:xfrm>
          <a:prstGeom prst="flowChartMagneticDisk">
            <a:avLst/>
          </a:prstGeom>
          <a:solidFill>
            <a:schemeClr val="accent1">
              <a:alpha val="0"/>
            </a:schemeClr>
          </a:solidFill>
          <a:ln w="25400">
            <a:solidFill>
              <a:schemeClr val="tx1"/>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100"/>
          </a:p>
        </p:txBody>
      </p:sp>
      <p:sp>
        <p:nvSpPr>
          <p:cNvPr id="8200" name="AutoShape 16"/>
          <p:cNvSpPr>
            <a:spLocks noChangeArrowheads="1"/>
          </p:cNvSpPr>
          <p:nvPr/>
        </p:nvSpPr>
        <p:spPr bwMode="auto">
          <a:xfrm>
            <a:off x="5829300" y="4922045"/>
            <a:ext cx="457200" cy="1821656"/>
          </a:xfrm>
          <a:prstGeom prst="can">
            <a:avLst>
              <a:gd name="adj" fmla="val 56777"/>
            </a:avLst>
          </a:prstGeom>
          <a:solidFill>
            <a:srgbClr val="D60093">
              <a:alpha val="0"/>
            </a:srgbClr>
          </a:solidFill>
          <a:ln w="25400">
            <a:solidFill>
              <a:schemeClr val="tx1"/>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01" name="AutoShape 18"/>
          <p:cNvSpPr>
            <a:spLocks noChangeArrowheads="1"/>
          </p:cNvSpPr>
          <p:nvPr/>
        </p:nvSpPr>
        <p:spPr bwMode="auto">
          <a:xfrm>
            <a:off x="11544300" y="4572000"/>
            <a:ext cx="457200" cy="1821657"/>
          </a:xfrm>
          <a:prstGeom prst="can">
            <a:avLst>
              <a:gd name="adj" fmla="val 56777"/>
            </a:avLst>
          </a:prstGeom>
          <a:solidFill>
            <a:schemeClr val="accent1">
              <a:alpha val="0"/>
            </a:schemeClr>
          </a:solidFill>
          <a:ln w="25400">
            <a:solidFill>
              <a:schemeClr val="tx1"/>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02" name="AutoShape 19"/>
          <p:cNvSpPr>
            <a:spLocks noChangeArrowheads="1"/>
          </p:cNvSpPr>
          <p:nvPr/>
        </p:nvSpPr>
        <p:spPr bwMode="auto">
          <a:xfrm>
            <a:off x="8686800" y="4686300"/>
            <a:ext cx="457200" cy="1821657"/>
          </a:xfrm>
          <a:prstGeom prst="can">
            <a:avLst>
              <a:gd name="adj" fmla="val 56777"/>
            </a:avLst>
          </a:prstGeom>
          <a:solidFill>
            <a:schemeClr val="accent1">
              <a:alpha val="0"/>
            </a:schemeClr>
          </a:solidFill>
          <a:ln w="25400">
            <a:solidFill>
              <a:schemeClr val="tx1"/>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03" name="Oval 23"/>
          <p:cNvSpPr>
            <a:spLocks noChangeArrowheads="1"/>
          </p:cNvSpPr>
          <p:nvPr/>
        </p:nvSpPr>
        <p:spPr bwMode="auto">
          <a:xfrm>
            <a:off x="9715500" y="7772400"/>
            <a:ext cx="1371600" cy="571500"/>
          </a:xfrm>
          <a:prstGeom prst="ellipse">
            <a:avLst/>
          </a:prstGeom>
          <a:solidFill>
            <a:srgbClr val="FF00FF"/>
          </a:solidFill>
          <a:ln w="9525">
            <a:solidFill>
              <a:srgbClr val="FF00FF"/>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04" name="Oval 26"/>
          <p:cNvSpPr>
            <a:spLocks noChangeArrowheads="1"/>
          </p:cNvSpPr>
          <p:nvPr/>
        </p:nvSpPr>
        <p:spPr bwMode="auto">
          <a:xfrm>
            <a:off x="4000500" y="7772400"/>
            <a:ext cx="1371600" cy="571500"/>
          </a:xfrm>
          <a:prstGeom prst="ellipse">
            <a:avLst/>
          </a:prstGeom>
          <a:solidFill>
            <a:srgbClr val="660066"/>
          </a:solidFill>
          <a:ln w="9525">
            <a:solidFill>
              <a:srgbClr val="660066"/>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100">
              <a:solidFill>
                <a:srgbClr val="660066"/>
              </a:solidFill>
            </a:endParaRPr>
          </a:p>
        </p:txBody>
      </p:sp>
      <p:sp>
        <p:nvSpPr>
          <p:cNvPr id="8205" name="Oval 30"/>
          <p:cNvSpPr>
            <a:spLocks noChangeArrowheads="1"/>
          </p:cNvSpPr>
          <p:nvPr/>
        </p:nvSpPr>
        <p:spPr bwMode="auto">
          <a:xfrm>
            <a:off x="6858000" y="8229600"/>
            <a:ext cx="1371600" cy="571500"/>
          </a:xfrm>
          <a:prstGeom prst="ellipse">
            <a:avLst/>
          </a:prstGeom>
          <a:solidFill>
            <a:srgbClr val="CC00CC"/>
          </a:solidFill>
          <a:ln w="9525">
            <a:solidFill>
              <a:srgbClr val="CC00CC"/>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100">
              <a:solidFill>
                <a:srgbClr val="FFFF00"/>
              </a:solidFill>
            </a:endParaRPr>
          </a:p>
        </p:txBody>
      </p:sp>
      <p:sp>
        <p:nvSpPr>
          <p:cNvPr id="8206" name="Oval 35"/>
          <p:cNvSpPr>
            <a:spLocks noChangeArrowheads="1"/>
          </p:cNvSpPr>
          <p:nvPr/>
        </p:nvSpPr>
        <p:spPr bwMode="auto">
          <a:xfrm>
            <a:off x="12573000" y="7772400"/>
            <a:ext cx="1371600" cy="571500"/>
          </a:xfrm>
          <a:prstGeom prst="ellipse">
            <a:avLst/>
          </a:prstGeom>
          <a:solidFill>
            <a:srgbClr val="FF99FF"/>
          </a:solidFill>
          <a:ln w="9525">
            <a:solidFill>
              <a:srgbClr val="FF99FF"/>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07" name="Oval 38"/>
          <p:cNvSpPr>
            <a:spLocks noChangeArrowheads="1"/>
          </p:cNvSpPr>
          <p:nvPr/>
        </p:nvSpPr>
        <p:spPr bwMode="auto">
          <a:xfrm>
            <a:off x="5829300" y="6400800"/>
            <a:ext cx="457200" cy="228600"/>
          </a:xfrm>
          <a:prstGeom prst="ellipse">
            <a:avLst/>
          </a:prstGeom>
          <a:solidFill>
            <a:srgbClr val="660066"/>
          </a:solidFill>
          <a:ln w="9525">
            <a:solidFill>
              <a:srgbClr val="660066"/>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08" name="Oval 39"/>
          <p:cNvSpPr>
            <a:spLocks noChangeArrowheads="1"/>
          </p:cNvSpPr>
          <p:nvPr/>
        </p:nvSpPr>
        <p:spPr bwMode="auto">
          <a:xfrm>
            <a:off x="5829300" y="6286500"/>
            <a:ext cx="457200" cy="228600"/>
          </a:xfrm>
          <a:prstGeom prst="ellipse">
            <a:avLst/>
          </a:prstGeom>
          <a:solidFill>
            <a:srgbClr val="660066"/>
          </a:solidFill>
          <a:ln w="9525">
            <a:solidFill>
              <a:srgbClr val="660066"/>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09" name="Oval 40"/>
          <p:cNvSpPr>
            <a:spLocks noChangeArrowheads="1"/>
          </p:cNvSpPr>
          <p:nvPr/>
        </p:nvSpPr>
        <p:spPr bwMode="auto">
          <a:xfrm>
            <a:off x="5829300" y="6515100"/>
            <a:ext cx="457200" cy="228600"/>
          </a:xfrm>
          <a:prstGeom prst="ellipse">
            <a:avLst/>
          </a:prstGeom>
          <a:solidFill>
            <a:srgbClr val="660066"/>
          </a:solidFill>
          <a:ln w="9525">
            <a:solidFill>
              <a:srgbClr val="660066"/>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10" name="Oval 41"/>
          <p:cNvSpPr>
            <a:spLocks noChangeArrowheads="1"/>
          </p:cNvSpPr>
          <p:nvPr/>
        </p:nvSpPr>
        <p:spPr bwMode="auto">
          <a:xfrm>
            <a:off x="5829300" y="6286500"/>
            <a:ext cx="457200" cy="228600"/>
          </a:xfrm>
          <a:prstGeom prst="ellipse">
            <a:avLst/>
          </a:prstGeom>
          <a:solidFill>
            <a:srgbClr val="660066"/>
          </a:solidFill>
          <a:ln w="9525">
            <a:solidFill>
              <a:srgbClr val="660066"/>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11" name="Oval 42"/>
          <p:cNvSpPr>
            <a:spLocks noChangeArrowheads="1"/>
          </p:cNvSpPr>
          <p:nvPr/>
        </p:nvSpPr>
        <p:spPr bwMode="auto">
          <a:xfrm>
            <a:off x="11544300" y="5829300"/>
            <a:ext cx="457200" cy="228600"/>
          </a:xfrm>
          <a:prstGeom prst="ellipse">
            <a:avLst/>
          </a:prstGeom>
          <a:solidFill>
            <a:srgbClr val="FF00FF"/>
          </a:solidFill>
          <a:ln w="9525">
            <a:solidFill>
              <a:srgbClr val="FF00FF"/>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12" name="Oval 43"/>
          <p:cNvSpPr>
            <a:spLocks noChangeArrowheads="1"/>
          </p:cNvSpPr>
          <p:nvPr/>
        </p:nvSpPr>
        <p:spPr bwMode="auto">
          <a:xfrm>
            <a:off x="11544300" y="5943600"/>
            <a:ext cx="457200" cy="228600"/>
          </a:xfrm>
          <a:prstGeom prst="ellipse">
            <a:avLst/>
          </a:prstGeom>
          <a:solidFill>
            <a:srgbClr val="FF00FF"/>
          </a:solidFill>
          <a:ln w="9525">
            <a:solidFill>
              <a:srgbClr val="FF00FF"/>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13" name="Oval 44"/>
          <p:cNvSpPr>
            <a:spLocks noChangeArrowheads="1"/>
          </p:cNvSpPr>
          <p:nvPr/>
        </p:nvSpPr>
        <p:spPr bwMode="auto">
          <a:xfrm>
            <a:off x="11544300" y="6057900"/>
            <a:ext cx="457200" cy="228600"/>
          </a:xfrm>
          <a:prstGeom prst="ellipse">
            <a:avLst/>
          </a:prstGeom>
          <a:solidFill>
            <a:srgbClr val="FF00FF"/>
          </a:solidFill>
          <a:ln w="9525">
            <a:solidFill>
              <a:srgbClr val="FF00FF"/>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14" name="Oval 45"/>
          <p:cNvSpPr>
            <a:spLocks noChangeArrowheads="1"/>
          </p:cNvSpPr>
          <p:nvPr/>
        </p:nvSpPr>
        <p:spPr bwMode="auto">
          <a:xfrm>
            <a:off x="11544300" y="6172200"/>
            <a:ext cx="457200" cy="228600"/>
          </a:xfrm>
          <a:prstGeom prst="ellipse">
            <a:avLst/>
          </a:prstGeom>
          <a:solidFill>
            <a:srgbClr val="FF00FF"/>
          </a:solidFill>
          <a:ln w="9525">
            <a:solidFill>
              <a:srgbClr val="FF00FF"/>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15" name="Oval 51"/>
          <p:cNvSpPr>
            <a:spLocks noChangeArrowheads="1"/>
          </p:cNvSpPr>
          <p:nvPr/>
        </p:nvSpPr>
        <p:spPr bwMode="auto">
          <a:xfrm>
            <a:off x="8686800" y="5943600"/>
            <a:ext cx="457200" cy="228600"/>
          </a:xfrm>
          <a:prstGeom prst="ellipse">
            <a:avLst/>
          </a:prstGeom>
          <a:solidFill>
            <a:srgbClr val="CC00CC"/>
          </a:solidFill>
          <a:ln w="9525">
            <a:solidFill>
              <a:srgbClr val="CC00CC"/>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16" name="Oval 52"/>
          <p:cNvSpPr>
            <a:spLocks noChangeArrowheads="1"/>
          </p:cNvSpPr>
          <p:nvPr/>
        </p:nvSpPr>
        <p:spPr bwMode="auto">
          <a:xfrm>
            <a:off x="8686800" y="6057900"/>
            <a:ext cx="457200" cy="228600"/>
          </a:xfrm>
          <a:prstGeom prst="ellipse">
            <a:avLst/>
          </a:prstGeom>
          <a:solidFill>
            <a:srgbClr val="CC00CC"/>
          </a:solidFill>
          <a:ln w="9525">
            <a:solidFill>
              <a:srgbClr val="CC00CC"/>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17" name="Oval 53"/>
          <p:cNvSpPr>
            <a:spLocks noChangeArrowheads="1"/>
          </p:cNvSpPr>
          <p:nvPr/>
        </p:nvSpPr>
        <p:spPr bwMode="auto">
          <a:xfrm>
            <a:off x="8686800" y="6172200"/>
            <a:ext cx="457200" cy="228600"/>
          </a:xfrm>
          <a:prstGeom prst="ellipse">
            <a:avLst/>
          </a:prstGeom>
          <a:solidFill>
            <a:srgbClr val="CC00CC"/>
          </a:solidFill>
          <a:ln w="9525">
            <a:solidFill>
              <a:srgbClr val="CC00CC"/>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18" name="Oval 54"/>
          <p:cNvSpPr>
            <a:spLocks noChangeArrowheads="1"/>
          </p:cNvSpPr>
          <p:nvPr/>
        </p:nvSpPr>
        <p:spPr bwMode="auto">
          <a:xfrm>
            <a:off x="8686800" y="6286500"/>
            <a:ext cx="457200" cy="228600"/>
          </a:xfrm>
          <a:prstGeom prst="ellipse">
            <a:avLst/>
          </a:prstGeom>
          <a:solidFill>
            <a:srgbClr val="CC00CC"/>
          </a:solidFill>
          <a:ln w="9525">
            <a:solidFill>
              <a:srgbClr val="CC00CC"/>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19" name="AutoShape 55"/>
          <p:cNvSpPr>
            <a:spLocks noChangeArrowheads="1"/>
          </p:cNvSpPr>
          <p:nvPr/>
        </p:nvSpPr>
        <p:spPr bwMode="auto">
          <a:xfrm>
            <a:off x="4914900" y="5600700"/>
            <a:ext cx="571500" cy="914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185 h 21600"/>
              <a:gd name="T14" fmla="*/ 18742 w 21600"/>
              <a:gd name="T15" fmla="*/ 7973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185"/>
                </a:lnTo>
                <a:cubicBezTo>
                  <a:pt x="5564" y="4185"/>
                  <a:pt x="0" y="7755"/>
                  <a:pt x="0" y="12158"/>
                </a:cubicBezTo>
                <a:lnTo>
                  <a:pt x="0" y="21600"/>
                </a:lnTo>
                <a:lnTo>
                  <a:pt x="3872" y="21600"/>
                </a:lnTo>
                <a:lnTo>
                  <a:pt x="3872" y="12158"/>
                </a:lnTo>
                <a:cubicBezTo>
                  <a:pt x="3872" y="9847"/>
                  <a:pt x="7702" y="7973"/>
                  <a:pt x="12427" y="7973"/>
                </a:cubicBezTo>
                <a:lnTo>
                  <a:pt x="12427" y="12158"/>
                </a:lnTo>
                <a:lnTo>
                  <a:pt x="21600" y="6079"/>
                </a:lnTo>
                <a:close/>
              </a:path>
            </a:pathLst>
          </a:custGeom>
          <a:solidFill>
            <a:srgbClr val="3366FF"/>
          </a:solidFill>
          <a:ln w="9525">
            <a:solidFill>
              <a:schemeClr val="tx1"/>
            </a:solidFill>
            <a:miter lim="800000"/>
          </a:ln>
        </p:spPr>
        <p:txBody>
          <a:bodyPr wrap="none" anchor="ctr"/>
          <a:lstStyle/>
          <a:p>
            <a:endParaRPr lang="en-IN" sz="2100"/>
          </a:p>
        </p:txBody>
      </p:sp>
      <p:sp>
        <p:nvSpPr>
          <p:cNvPr id="8220" name="AutoShape 58"/>
          <p:cNvSpPr>
            <a:spLocks noChangeArrowheads="1"/>
          </p:cNvSpPr>
          <p:nvPr/>
        </p:nvSpPr>
        <p:spPr bwMode="auto">
          <a:xfrm rot="5400000">
            <a:off x="6572250" y="5543550"/>
            <a:ext cx="571500" cy="914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185 h 21600"/>
              <a:gd name="T14" fmla="*/ 18742 w 21600"/>
              <a:gd name="T15" fmla="*/ 7973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185"/>
                </a:lnTo>
                <a:cubicBezTo>
                  <a:pt x="5564" y="4185"/>
                  <a:pt x="0" y="7755"/>
                  <a:pt x="0" y="12158"/>
                </a:cubicBezTo>
                <a:lnTo>
                  <a:pt x="0" y="21600"/>
                </a:lnTo>
                <a:lnTo>
                  <a:pt x="3872" y="21600"/>
                </a:lnTo>
                <a:lnTo>
                  <a:pt x="3872" y="12158"/>
                </a:lnTo>
                <a:cubicBezTo>
                  <a:pt x="3872" y="9847"/>
                  <a:pt x="7702" y="7973"/>
                  <a:pt x="12427" y="7973"/>
                </a:cubicBezTo>
                <a:lnTo>
                  <a:pt x="12427" y="12158"/>
                </a:lnTo>
                <a:lnTo>
                  <a:pt x="21600" y="6079"/>
                </a:lnTo>
                <a:close/>
              </a:path>
            </a:pathLst>
          </a:custGeom>
          <a:solidFill>
            <a:srgbClr val="3366FF"/>
          </a:solidFill>
          <a:ln w="9525">
            <a:solidFill>
              <a:schemeClr val="tx1"/>
            </a:solidFill>
            <a:miter lim="800000"/>
          </a:ln>
        </p:spPr>
        <p:txBody>
          <a:bodyPr wrap="none" anchor="ctr"/>
          <a:lstStyle/>
          <a:p>
            <a:endParaRPr lang="en-IN" sz="2100"/>
          </a:p>
        </p:txBody>
      </p:sp>
      <p:sp>
        <p:nvSpPr>
          <p:cNvPr id="8221" name="AutoShape 61"/>
          <p:cNvSpPr>
            <a:spLocks noChangeArrowheads="1"/>
          </p:cNvSpPr>
          <p:nvPr/>
        </p:nvSpPr>
        <p:spPr bwMode="auto">
          <a:xfrm rot="5400000">
            <a:off x="9429750" y="5543550"/>
            <a:ext cx="571500" cy="914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185 h 21600"/>
              <a:gd name="T14" fmla="*/ 18742 w 21600"/>
              <a:gd name="T15" fmla="*/ 7973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185"/>
                </a:lnTo>
                <a:cubicBezTo>
                  <a:pt x="5564" y="4185"/>
                  <a:pt x="0" y="7755"/>
                  <a:pt x="0" y="12158"/>
                </a:cubicBezTo>
                <a:lnTo>
                  <a:pt x="0" y="21600"/>
                </a:lnTo>
                <a:lnTo>
                  <a:pt x="3872" y="21600"/>
                </a:lnTo>
                <a:lnTo>
                  <a:pt x="3872" y="12158"/>
                </a:lnTo>
                <a:cubicBezTo>
                  <a:pt x="3872" y="9847"/>
                  <a:pt x="7702" y="7973"/>
                  <a:pt x="12427" y="7973"/>
                </a:cubicBezTo>
                <a:lnTo>
                  <a:pt x="12427" y="12158"/>
                </a:lnTo>
                <a:lnTo>
                  <a:pt x="21600" y="6079"/>
                </a:lnTo>
                <a:close/>
              </a:path>
            </a:pathLst>
          </a:custGeom>
          <a:solidFill>
            <a:srgbClr val="3366FF"/>
          </a:solidFill>
          <a:ln w="9525">
            <a:solidFill>
              <a:schemeClr val="tx1"/>
            </a:solidFill>
            <a:miter lim="800000"/>
          </a:ln>
        </p:spPr>
        <p:txBody>
          <a:bodyPr wrap="none" anchor="ctr"/>
          <a:lstStyle/>
          <a:p>
            <a:endParaRPr lang="en-IN" sz="2100"/>
          </a:p>
        </p:txBody>
      </p:sp>
      <p:sp>
        <p:nvSpPr>
          <p:cNvPr id="8222" name="AutoShape 62"/>
          <p:cNvSpPr>
            <a:spLocks noChangeArrowheads="1"/>
          </p:cNvSpPr>
          <p:nvPr/>
        </p:nvSpPr>
        <p:spPr bwMode="auto">
          <a:xfrm rot="5400000">
            <a:off x="12287250" y="5543550"/>
            <a:ext cx="571500" cy="914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185 h 21600"/>
              <a:gd name="T14" fmla="*/ 18742 w 21600"/>
              <a:gd name="T15" fmla="*/ 7973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185"/>
                </a:lnTo>
                <a:cubicBezTo>
                  <a:pt x="5564" y="4185"/>
                  <a:pt x="0" y="7755"/>
                  <a:pt x="0" y="12158"/>
                </a:cubicBezTo>
                <a:lnTo>
                  <a:pt x="0" y="21600"/>
                </a:lnTo>
                <a:lnTo>
                  <a:pt x="3872" y="21600"/>
                </a:lnTo>
                <a:lnTo>
                  <a:pt x="3872" y="12158"/>
                </a:lnTo>
                <a:cubicBezTo>
                  <a:pt x="3872" y="9847"/>
                  <a:pt x="7702" y="7973"/>
                  <a:pt x="12427" y="7973"/>
                </a:cubicBezTo>
                <a:lnTo>
                  <a:pt x="12427" y="12158"/>
                </a:lnTo>
                <a:lnTo>
                  <a:pt x="21600" y="6079"/>
                </a:lnTo>
                <a:close/>
              </a:path>
            </a:pathLst>
          </a:custGeom>
          <a:solidFill>
            <a:srgbClr val="3366FF"/>
          </a:solidFill>
          <a:ln w="9525">
            <a:solidFill>
              <a:schemeClr val="tx1"/>
            </a:solidFill>
            <a:miter lim="800000"/>
          </a:ln>
        </p:spPr>
        <p:txBody>
          <a:bodyPr wrap="none" anchor="ctr"/>
          <a:lstStyle/>
          <a:p>
            <a:endParaRPr lang="en-IN" sz="2100"/>
          </a:p>
        </p:txBody>
      </p:sp>
      <p:sp>
        <p:nvSpPr>
          <p:cNvPr id="8223" name="Text Box 71"/>
          <p:cNvSpPr txBox="1">
            <a:spLocks noChangeArrowheads="1"/>
          </p:cNvSpPr>
          <p:nvPr/>
        </p:nvSpPr>
        <p:spPr bwMode="auto">
          <a:xfrm>
            <a:off x="6262688" y="4741070"/>
            <a:ext cx="79121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100" b="1"/>
              <a:t>10ml</a:t>
            </a:r>
            <a:endParaRPr lang="en-US" altLang="en-US" sz="2100" b="1"/>
          </a:p>
        </p:txBody>
      </p:sp>
      <p:sp>
        <p:nvSpPr>
          <p:cNvPr id="8224" name="Text Box 72"/>
          <p:cNvSpPr txBox="1">
            <a:spLocks noChangeArrowheads="1"/>
          </p:cNvSpPr>
          <p:nvPr/>
        </p:nvSpPr>
        <p:spPr bwMode="auto">
          <a:xfrm>
            <a:off x="9120188" y="4741070"/>
            <a:ext cx="79121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100" b="1"/>
              <a:t>10ml</a:t>
            </a:r>
            <a:endParaRPr lang="en-US" altLang="en-US" sz="2100" b="1"/>
          </a:p>
        </p:txBody>
      </p:sp>
      <p:sp>
        <p:nvSpPr>
          <p:cNvPr id="8225" name="Text Box 73"/>
          <p:cNvSpPr txBox="1">
            <a:spLocks noChangeArrowheads="1"/>
          </p:cNvSpPr>
          <p:nvPr/>
        </p:nvSpPr>
        <p:spPr bwMode="auto">
          <a:xfrm>
            <a:off x="11972925" y="4707732"/>
            <a:ext cx="79121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100" b="1"/>
              <a:t>10ml</a:t>
            </a:r>
            <a:endParaRPr lang="en-US" altLang="en-US" sz="2100" b="1"/>
          </a:p>
        </p:txBody>
      </p:sp>
      <p:sp>
        <p:nvSpPr>
          <p:cNvPr id="8226" name="Oval 74"/>
          <p:cNvSpPr>
            <a:spLocks noChangeArrowheads="1"/>
          </p:cNvSpPr>
          <p:nvPr/>
        </p:nvSpPr>
        <p:spPr bwMode="auto">
          <a:xfrm>
            <a:off x="4000500" y="8001000"/>
            <a:ext cx="1371600" cy="571500"/>
          </a:xfrm>
          <a:prstGeom prst="ellipse">
            <a:avLst/>
          </a:prstGeom>
          <a:solidFill>
            <a:srgbClr val="660066"/>
          </a:solidFill>
          <a:ln w="9525">
            <a:solidFill>
              <a:srgbClr val="660066"/>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100">
              <a:solidFill>
                <a:srgbClr val="660066"/>
              </a:solidFill>
            </a:endParaRPr>
          </a:p>
        </p:txBody>
      </p:sp>
      <p:sp>
        <p:nvSpPr>
          <p:cNvPr id="8227" name="Oval 75"/>
          <p:cNvSpPr>
            <a:spLocks noChangeArrowheads="1"/>
          </p:cNvSpPr>
          <p:nvPr/>
        </p:nvSpPr>
        <p:spPr bwMode="auto">
          <a:xfrm>
            <a:off x="4000500" y="8229600"/>
            <a:ext cx="1371600" cy="571500"/>
          </a:xfrm>
          <a:prstGeom prst="ellipse">
            <a:avLst/>
          </a:prstGeom>
          <a:solidFill>
            <a:srgbClr val="660066"/>
          </a:solidFill>
          <a:ln w="9525">
            <a:solidFill>
              <a:srgbClr val="660066"/>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100">
              <a:solidFill>
                <a:srgbClr val="660066"/>
              </a:solidFill>
            </a:endParaRPr>
          </a:p>
        </p:txBody>
      </p:sp>
      <p:sp>
        <p:nvSpPr>
          <p:cNvPr id="8228" name="Oval 76"/>
          <p:cNvSpPr>
            <a:spLocks noChangeArrowheads="1"/>
          </p:cNvSpPr>
          <p:nvPr/>
        </p:nvSpPr>
        <p:spPr bwMode="auto">
          <a:xfrm>
            <a:off x="4000500" y="8458200"/>
            <a:ext cx="1371600" cy="571500"/>
          </a:xfrm>
          <a:prstGeom prst="ellipse">
            <a:avLst/>
          </a:prstGeom>
          <a:solidFill>
            <a:srgbClr val="660066"/>
          </a:solidFill>
          <a:ln w="9525">
            <a:solidFill>
              <a:srgbClr val="660066"/>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100">
                <a:solidFill>
                  <a:srgbClr val="FFFF00"/>
                </a:solidFill>
              </a:rPr>
              <a:t>I00ml</a:t>
            </a:r>
            <a:endParaRPr lang="en-US" altLang="en-US" sz="2100">
              <a:solidFill>
                <a:srgbClr val="FFFF00"/>
              </a:solidFill>
            </a:endParaRPr>
          </a:p>
        </p:txBody>
      </p:sp>
      <p:sp>
        <p:nvSpPr>
          <p:cNvPr id="8229" name="Oval 77"/>
          <p:cNvSpPr>
            <a:spLocks noChangeArrowheads="1"/>
          </p:cNvSpPr>
          <p:nvPr/>
        </p:nvSpPr>
        <p:spPr bwMode="auto">
          <a:xfrm>
            <a:off x="6858000" y="8458200"/>
            <a:ext cx="1371600" cy="571500"/>
          </a:xfrm>
          <a:prstGeom prst="ellipse">
            <a:avLst/>
          </a:prstGeom>
          <a:solidFill>
            <a:srgbClr val="CC00CC"/>
          </a:solidFill>
          <a:ln w="9525">
            <a:solidFill>
              <a:srgbClr val="CC00CC"/>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100">
                <a:solidFill>
                  <a:srgbClr val="FFFF00"/>
                </a:solidFill>
              </a:rPr>
              <a:t>100ml</a:t>
            </a:r>
            <a:endParaRPr lang="en-US" altLang="en-US" sz="2100">
              <a:solidFill>
                <a:srgbClr val="FFFF00"/>
              </a:solidFill>
            </a:endParaRPr>
          </a:p>
        </p:txBody>
      </p:sp>
      <p:sp>
        <p:nvSpPr>
          <p:cNvPr id="8230" name="Oval 78"/>
          <p:cNvSpPr>
            <a:spLocks noChangeArrowheads="1"/>
          </p:cNvSpPr>
          <p:nvPr/>
        </p:nvSpPr>
        <p:spPr bwMode="auto">
          <a:xfrm>
            <a:off x="6858000" y="7772400"/>
            <a:ext cx="1371600" cy="571500"/>
          </a:xfrm>
          <a:prstGeom prst="ellipse">
            <a:avLst/>
          </a:prstGeom>
          <a:solidFill>
            <a:srgbClr val="CC00CC"/>
          </a:solidFill>
          <a:ln w="9525">
            <a:solidFill>
              <a:srgbClr val="CC00CC"/>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31" name="Oval 79"/>
          <p:cNvSpPr>
            <a:spLocks noChangeArrowheads="1"/>
          </p:cNvSpPr>
          <p:nvPr/>
        </p:nvSpPr>
        <p:spPr bwMode="auto">
          <a:xfrm>
            <a:off x="6858000" y="8001000"/>
            <a:ext cx="1371600" cy="571500"/>
          </a:xfrm>
          <a:prstGeom prst="ellipse">
            <a:avLst/>
          </a:prstGeom>
          <a:solidFill>
            <a:srgbClr val="CC00CC"/>
          </a:solidFill>
          <a:ln w="9525">
            <a:solidFill>
              <a:srgbClr val="CC00CC"/>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32" name="Oval 80"/>
          <p:cNvSpPr>
            <a:spLocks noChangeArrowheads="1"/>
          </p:cNvSpPr>
          <p:nvPr/>
        </p:nvSpPr>
        <p:spPr bwMode="auto">
          <a:xfrm>
            <a:off x="9715500" y="8001000"/>
            <a:ext cx="1371600" cy="571500"/>
          </a:xfrm>
          <a:prstGeom prst="ellipse">
            <a:avLst/>
          </a:prstGeom>
          <a:solidFill>
            <a:srgbClr val="FF00FF"/>
          </a:solidFill>
          <a:ln w="9525">
            <a:solidFill>
              <a:srgbClr val="FF00FF"/>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33" name="Oval 81"/>
          <p:cNvSpPr>
            <a:spLocks noChangeArrowheads="1"/>
          </p:cNvSpPr>
          <p:nvPr/>
        </p:nvSpPr>
        <p:spPr bwMode="auto">
          <a:xfrm>
            <a:off x="9715500" y="8229600"/>
            <a:ext cx="1371600" cy="571500"/>
          </a:xfrm>
          <a:prstGeom prst="ellipse">
            <a:avLst/>
          </a:prstGeom>
          <a:solidFill>
            <a:srgbClr val="FF00FF"/>
          </a:solidFill>
          <a:ln w="9525">
            <a:solidFill>
              <a:srgbClr val="FF00FF"/>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34" name="Oval 82"/>
          <p:cNvSpPr>
            <a:spLocks noChangeArrowheads="1"/>
          </p:cNvSpPr>
          <p:nvPr/>
        </p:nvSpPr>
        <p:spPr bwMode="auto">
          <a:xfrm>
            <a:off x="9715500" y="8458200"/>
            <a:ext cx="1371600" cy="571500"/>
          </a:xfrm>
          <a:prstGeom prst="ellipse">
            <a:avLst/>
          </a:prstGeom>
          <a:solidFill>
            <a:srgbClr val="FF00FF"/>
          </a:solidFill>
          <a:ln w="9525">
            <a:solidFill>
              <a:srgbClr val="FF00FF"/>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100">
                <a:solidFill>
                  <a:srgbClr val="FFFF00"/>
                </a:solidFill>
              </a:rPr>
              <a:t>100ml</a:t>
            </a:r>
            <a:endParaRPr lang="en-US" altLang="en-US" sz="2100">
              <a:solidFill>
                <a:srgbClr val="FFFF00"/>
              </a:solidFill>
            </a:endParaRPr>
          </a:p>
        </p:txBody>
      </p:sp>
      <p:sp>
        <p:nvSpPr>
          <p:cNvPr id="8235" name="Oval 83"/>
          <p:cNvSpPr>
            <a:spLocks noChangeArrowheads="1"/>
          </p:cNvSpPr>
          <p:nvPr/>
        </p:nvSpPr>
        <p:spPr bwMode="auto">
          <a:xfrm>
            <a:off x="12573000" y="8001000"/>
            <a:ext cx="1371600" cy="571500"/>
          </a:xfrm>
          <a:prstGeom prst="ellipse">
            <a:avLst/>
          </a:prstGeom>
          <a:solidFill>
            <a:srgbClr val="FF99FF"/>
          </a:solidFill>
          <a:ln w="9525">
            <a:solidFill>
              <a:srgbClr val="FF99FF"/>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36" name="Oval 84"/>
          <p:cNvSpPr>
            <a:spLocks noChangeArrowheads="1"/>
          </p:cNvSpPr>
          <p:nvPr/>
        </p:nvSpPr>
        <p:spPr bwMode="auto">
          <a:xfrm>
            <a:off x="12573000" y="8229600"/>
            <a:ext cx="1371600" cy="571500"/>
          </a:xfrm>
          <a:prstGeom prst="ellipse">
            <a:avLst/>
          </a:prstGeom>
          <a:solidFill>
            <a:srgbClr val="FF99FF"/>
          </a:solidFill>
          <a:ln w="9525">
            <a:solidFill>
              <a:srgbClr val="FF99FF"/>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sp>
        <p:nvSpPr>
          <p:cNvPr id="8237" name="Oval 85"/>
          <p:cNvSpPr>
            <a:spLocks noChangeArrowheads="1"/>
          </p:cNvSpPr>
          <p:nvPr/>
        </p:nvSpPr>
        <p:spPr bwMode="auto">
          <a:xfrm>
            <a:off x="12573000" y="8458200"/>
            <a:ext cx="1371600" cy="571500"/>
          </a:xfrm>
          <a:prstGeom prst="ellipse">
            <a:avLst/>
          </a:prstGeom>
          <a:solidFill>
            <a:srgbClr val="FF99FF"/>
          </a:solidFill>
          <a:ln w="9525">
            <a:solidFill>
              <a:srgbClr val="FF99FF"/>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100">
                <a:solidFill>
                  <a:srgbClr val="FFFF00"/>
                </a:solidFill>
              </a:rPr>
              <a:t>100ml</a:t>
            </a:r>
            <a:endParaRPr lang="en-US" altLang="en-US" sz="2100">
              <a:solidFill>
                <a:srgbClr val="FFFF00"/>
              </a:solidFill>
            </a:endParaRPr>
          </a:p>
        </p:txBody>
      </p:sp>
      <p:sp>
        <p:nvSpPr>
          <p:cNvPr id="8238" name="AutoShape 86"/>
          <p:cNvSpPr>
            <a:spLocks noChangeArrowheads="1"/>
          </p:cNvSpPr>
          <p:nvPr/>
        </p:nvSpPr>
        <p:spPr bwMode="auto">
          <a:xfrm>
            <a:off x="7886700" y="5600700"/>
            <a:ext cx="571500" cy="914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185 h 21600"/>
              <a:gd name="T14" fmla="*/ 18742 w 21600"/>
              <a:gd name="T15" fmla="*/ 7973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185"/>
                </a:lnTo>
                <a:cubicBezTo>
                  <a:pt x="5564" y="4185"/>
                  <a:pt x="0" y="7755"/>
                  <a:pt x="0" y="12158"/>
                </a:cubicBezTo>
                <a:lnTo>
                  <a:pt x="0" y="21600"/>
                </a:lnTo>
                <a:lnTo>
                  <a:pt x="3872" y="21600"/>
                </a:lnTo>
                <a:lnTo>
                  <a:pt x="3872" y="12158"/>
                </a:lnTo>
                <a:cubicBezTo>
                  <a:pt x="3872" y="9847"/>
                  <a:pt x="7702" y="7973"/>
                  <a:pt x="12427" y="7973"/>
                </a:cubicBezTo>
                <a:lnTo>
                  <a:pt x="12427" y="12158"/>
                </a:lnTo>
                <a:lnTo>
                  <a:pt x="21600" y="6079"/>
                </a:lnTo>
                <a:close/>
              </a:path>
            </a:pathLst>
          </a:custGeom>
          <a:solidFill>
            <a:srgbClr val="3366FF"/>
          </a:solidFill>
          <a:ln w="9525">
            <a:solidFill>
              <a:schemeClr val="tx1"/>
            </a:solidFill>
            <a:miter lim="800000"/>
          </a:ln>
        </p:spPr>
        <p:txBody>
          <a:bodyPr wrap="none" anchor="ctr"/>
          <a:lstStyle/>
          <a:p>
            <a:endParaRPr lang="en-IN" sz="2100"/>
          </a:p>
        </p:txBody>
      </p:sp>
      <p:sp>
        <p:nvSpPr>
          <p:cNvPr id="8239" name="AutoShape 87"/>
          <p:cNvSpPr>
            <a:spLocks noChangeArrowheads="1"/>
          </p:cNvSpPr>
          <p:nvPr/>
        </p:nvSpPr>
        <p:spPr bwMode="auto">
          <a:xfrm>
            <a:off x="10744200" y="5600700"/>
            <a:ext cx="571500" cy="914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185 h 21600"/>
              <a:gd name="T14" fmla="*/ 18742 w 21600"/>
              <a:gd name="T15" fmla="*/ 7973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185"/>
                </a:lnTo>
                <a:cubicBezTo>
                  <a:pt x="5564" y="4185"/>
                  <a:pt x="0" y="7755"/>
                  <a:pt x="0" y="12158"/>
                </a:cubicBezTo>
                <a:lnTo>
                  <a:pt x="0" y="21600"/>
                </a:lnTo>
                <a:lnTo>
                  <a:pt x="3872" y="21600"/>
                </a:lnTo>
                <a:lnTo>
                  <a:pt x="3872" y="12158"/>
                </a:lnTo>
                <a:cubicBezTo>
                  <a:pt x="3872" y="9847"/>
                  <a:pt x="7702" y="7973"/>
                  <a:pt x="12427" y="7973"/>
                </a:cubicBezTo>
                <a:lnTo>
                  <a:pt x="12427" y="12158"/>
                </a:lnTo>
                <a:lnTo>
                  <a:pt x="21600" y="6079"/>
                </a:lnTo>
                <a:close/>
              </a:path>
            </a:pathLst>
          </a:custGeom>
          <a:solidFill>
            <a:srgbClr val="3366FF"/>
          </a:solidFill>
          <a:ln w="9525">
            <a:solidFill>
              <a:schemeClr val="tx1"/>
            </a:solidFill>
            <a:miter lim="800000"/>
          </a:ln>
        </p:spPr>
        <p:txBody>
          <a:bodyPr wrap="none" anchor="ctr"/>
          <a:lstStyle/>
          <a:p>
            <a:endParaRPr lang="en-IN" sz="2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2971800" y="342900"/>
            <a:ext cx="12230100" cy="1371600"/>
          </a:xfrm>
        </p:spPr>
        <p:txBody>
          <a:bodyPr>
            <a:normAutofit fontScale="90000"/>
          </a:bodyPr>
          <a:lstStyle/>
          <a:p>
            <a:pPr algn="l" eaLnBrk="1" hangingPunct="1"/>
            <a:r>
              <a:rPr lang="en-US" altLang="en-US" sz="4800" b="1">
                <a:solidFill>
                  <a:srgbClr val="FF3300"/>
                </a:solidFill>
              </a:rPr>
              <a:t>C) </a:t>
            </a:r>
            <a:r>
              <a:rPr lang="en-US" altLang="en-US" sz="4800" b="1" u="sng">
                <a:solidFill>
                  <a:srgbClr val="FF3300"/>
                </a:solidFill>
              </a:rPr>
              <a:t>The particles of matter have space between them</a:t>
            </a:r>
            <a:r>
              <a:rPr lang="en-US" altLang="en-US" sz="4800" b="1">
                <a:solidFill>
                  <a:srgbClr val="FF3300"/>
                </a:solidFill>
              </a:rPr>
              <a:t> :-</a:t>
            </a:r>
            <a:endParaRPr lang="en-US" altLang="en-US" sz="4800" b="1">
              <a:solidFill>
                <a:srgbClr val="FF3300"/>
              </a:solidFill>
            </a:endParaRPr>
          </a:p>
        </p:txBody>
      </p:sp>
      <p:sp>
        <p:nvSpPr>
          <p:cNvPr id="8195" name="Rectangle 5"/>
          <p:cNvSpPr>
            <a:spLocks noGrp="1" noChangeArrowheads="1"/>
          </p:cNvSpPr>
          <p:nvPr>
            <p:ph type="subTitle" idx="1"/>
          </p:nvPr>
        </p:nvSpPr>
        <p:spPr>
          <a:xfrm>
            <a:off x="2628900" y="2057400"/>
            <a:ext cx="13144500" cy="3886200"/>
          </a:xfrm>
        </p:spPr>
        <p:txBody>
          <a:bodyPr/>
          <a:lstStyle/>
          <a:p>
            <a:pPr algn="just" eaLnBrk="1" hangingPunct="1">
              <a:defRPr/>
            </a:pPr>
            <a:r>
              <a:rPr lang="en-US" altLang="en-US" sz="4200" b="1" u="sng" dirty="0">
                <a:solidFill>
                  <a:srgbClr val="FF3300"/>
                </a:solidFill>
              </a:rPr>
              <a:t>Activity</a:t>
            </a:r>
            <a:r>
              <a:rPr lang="en-US" altLang="en-US" sz="4200" b="1" dirty="0">
                <a:solidFill>
                  <a:srgbClr val="FF3300"/>
                </a:solidFill>
              </a:rPr>
              <a:t> :-</a:t>
            </a:r>
            <a:r>
              <a:rPr lang="en-US" altLang="en-US" sz="4200" b="1" dirty="0"/>
              <a:t> </a:t>
            </a:r>
            <a:r>
              <a:rPr lang="en-US" altLang="en-US" sz="4200" b="1" dirty="0">
                <a:solidFill>
                  <a:srgbClr val="200AC2"/>
                </a:solidFill>
              </a:rPr>
              <a:t>Take some water in a beaker and note its level. Dissolve some salt or sugar in it with the help of a glass rod. The salt dissolves in the water but the level of water does not change. This is because the particles of salt get into the space between the particles of water. </a:t>
            </a:r>
            <a:endParaRPr lang="en-US" altLang="en-US" sz="4200" b="1" dirty="0">
              <a:solidFill>
                <a:srgbClr val="200AC2"/>
              </a:solidFill>
            </a:endParaRPr>
          </a:p>
          <a:p>
            <a:pPr algn="just" eaLnBrk="1" hangingPunct="1">
              <a:defRPr/>
            </a:pPr>
            <a:endParaRPr lang="en-US" altLang="en-US" sz="4200" b="1" i="1" dirty="0">
              <a:solidFill>
                <a:schemeClr val="tx2">
                  <a:lumMod val="95000"/>
                  <a:lumOff val="5000"/>
                </a:schemeClr>
              </a:solidFill>
            </a:endParaRPr>
          </a:p>
          <a:p>
            <a:pPr algn="just" eaLnBrk="1" hangingPunct="1">
              <a:defRPr/>
            </a:pPr>
            <a:endParaRPr lang="en-US" altLang="en-US" sz="4200" b="1" i="1" u="sng" dirty="0">
              <a:solidFill>
                <a:srgbClr val="3333FF"/>
              </a:solidFill>
            </a:endParaRPr>
          </a:p>
        </p:txBody>
      </p:sp>
      <p:pic>
        <p:nvPicPr>
          <p:cNvPr id="9220" name="Picture 6" descr="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29100" y="5943600"/>
            <a:ext cx="10172700"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a:xfrm>
            <a:off x="2400300" y="109538"/>
            <a:ext cx="13258800" cy="1033463"/>
          </a:xfrm>
        </p:spPr>
        <p:txBody>
          <a:bodyPr/>
          <a:lstStyle/>
          <a:p>
            <a:pPr algn="l" eaLnBrk="1" hangingPunct="1"/>
            <a:r>
              <a:rPr lang="en-US" altLang="en-US" sz="4200" b="1">
                <a:solidFill>
                  <a:srgbClr val="FF3300"/>
                </a:solidFill>
              </a:rPr>
              <a:t>d) </a:t>
            </a:r>
            <a:r>
              <a:rPr lang="en-US" altLang="en-US" sz="4200" b="1" u="sng">
                <a:solidFill>
                  <a:srgbClr val="FF3300"/>
                </a:solidFill>
              </a:rPr>
              <a:t>Particles of matter are continuously moving</a:t>
            </a:r>
            <a:r>
              <a:rPr lang="en-US" altLang="en-US" sz="4200" b="1">
                <a:solidFill>
                  <a:srgbClr val="FF3300"/>
                </a:solidFill>
              </a:rPr>
              <a:t> :-</a:t>
            </a:r>
            <a:endParaRPr lang="en-US" altLang="en-US" sz="4200" b="1">
              <a:solidFill>
                <a:srgbClr val="FF3300"/>
              </a:solidFill>
            </a:endParaRPr>
          </a:p>
        </p:txBody>
      </p:sp>
      <p:sp>
        <p:nvSpPr>
          <p:cNvPr id="10243" name="Rectangle 5"/>
          <p:cNvSpPr>
            <a:spLocks noGrp="1" noChangeArrowheads="1"/>
          </p:cNvSpPr>
          <p:nvPr>
            <p:ph type="subTitle" idx="1"/>
          </p:nvPr>
        </p:nvSpPr>
        <p:spPr>
          <a:xfrm>
            <a:off x="2628900" y="1143000"/>
            <a:ext cx="13030200" cy="8801100"/>
          </a:xfrm>
        </p:spPr>
        <p:txBody>
          <a:bodyPr/>
          <a:lstStyle/>
          <a:p>
            <a:pPr algn="l" eaLnBrk="1" hangingPunct="1"/>
            <a:r>
              <a:rPr lang="en-US" altLang="en-US" sz="3600" b="1" u="sng">
                <a:solidFill>
                  <a:srgbClr val="FF3300"/>
                </a:solidFill>
              </a:rPr>
              <a:t>Activity</a:t>
            </a:r>
            <a:r>
              <a:rPr lang="en-US" altLang="en-US" sz="3600" b="1">
                <a:solidFill>
                  <a:srgbClr val="FF3300"/>
                </a:solidFill>
              </a:rPr>
              <a:t> :-</a:t>
            </a:r>
            <a:r>
              <a:rPr lang="en-US" altLang="en-US" sz="3600" b="1"/>
              <a:t> </a:t>
            </a:r>
            <a:r>
              <a:rPr lang="en-US" altLang="en-US" sz="3600" b="1">
                <a:solidFill>
                  <a:srgbClr val="200AC2"/>
                </a:solidFill>
              </a:rPr>
              <a:t>Take some water in a beaker and put a drop of blue or red ink slowly along the sides of the beaker. Leave it undisturbed for a few hours. The ink spreads evenly throughout the water due to the movement of the particles of water and ink. </a:t>
            </a:r>
            <a:endParaRPr lang="en-US" altLang="en-US" sz="3600" b="1">
              <a:solidFill>
                <a:srgbClr val="200AC2"/>
              </a:solidFill>
            </a:endParaRPr>
          </a:p>
          <a:p>
            <a:pPr algn="l" eaLnBrk="1" hangingPunct="1"/>
            <a:r>
              <a:rPr lang="en-US" altLang="en-US" sz="3600" b="1">
                <a:solidFill>
                  <a:srgbClr val="200AC2"/>
                </a:solidFill>
              </a:rPr>
              <a:t>   The intermixing of two or more different types of matter on their own is called diffusion.</a:t>
            </a:r>
            <a:endParaRPr lang="en-US" altLang="en-US" sz="3600" b="1" u="sng">
              <a:solidFill>
                <a:srgbClr val="200AC2"/>
              </a:solidFill>
            </a:endParaRPr>
          </a:p>
        </p:txBody>
      </p:sp>
      <p:sp>
        <p:nvSpPr>
          <p:cNvPr id="10244" name="AutoShape 8"/>
          <p:cNvSpPr>
            <a:spLocks noChangeArrowheads="1"/>
          </p:cNvSpPr>
          <p:nvPr/>
        </p:nvSpPr>
        <p:spPr bwMode="auto">
          <a:xfrm>
            <a:off x="2743200" y="5486400"/>
            <a:ext cx="3657600" cy="4457700"/>
          </a:xfrm>
          <a:prstGeom prst="can">
            <a:avLst>
              <a:gd name="adj" fmla="val 19477"/>
            </a:avLst>
          </a:prstGeom>
          <a:solidFill>
            <a:schemeClr val="accent1">
              <a:alpha val="0"/>
            </a:schemeClr>
          </a:solidFill>
          <a:ln w="41275">
            <a:solidFill>
              <a:schemeClr val="tx1"/>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pic>
        <p:nvPicPr>
          <p:cNvPr id="10245" name="Picture 9" descr="istockphoto_8728687-blue-ink-thr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500" y="6515100"/>
            <a:ext cx="3429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0" descr="kinetic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5700" y="5543550"/>
            <a:ext cx="4286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1" descr="particles_sol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5600700"/>
            <a:ext cx="42291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2400300" y="114300"/>
            <a:ext cx="11658600" cy="1028700"/>
          </a:xfrm>
        </p:spPr>
        <p:txBody>
          <a:bodyPr/>
          <a:lstStyle/>
          <a:p>
            <a:pPr algn="l" eaLnBrk="1" hangingPunct="1"/>
            <a:r>
              <a:rPr lang="en-US" altLang="en-US" sz="4200" b="1">
                <a:solidFill>
                  <a:srgbClr val="FF3300"/>
                </a:solidFill>
              </a:rPr>
              <a:t>e) </a:t>
            </a:r>
            <a:r>
              <a:rPr lang="en-US" altLang="en-US" sz="4200" b="1" u="sng">
                <a:solidFill>
                  <a:srgbClr val="FF3300"/>
                </a:solidFill>
              </a:rPr>
              <a:t>Particles of matter attract each other</a:t>
            </a:r>
            <a:r>
              <a:rPr lang="en-US" altLang="en-US" sz="4200" b="1">
                <a:solidFill>
                  <a:srgbClr val="FF3300"/>
                </a:solidFill>
              </a:rPr>
              <a:t> :-</a:t>
            </a:r>
            <a:endParaRPr lang="en-US" altLang="en-US" sz="4200" b="1">
              <a:solidFill>
                <a:srgbClr val="FF3300"/>
              </a:solidFill>
            </a:endParaRPr>
          </a:p>
        </p:txBody>
      </p:sp>
      <p:sp>
        <p:nvSpPr>
          <p:cNvPr id="11267" name="Rectangle 5"/>
          <p:cNvSpPr>
            <a:spLocks noGrp="1" noChangeArrowheads="1"/>
          </p:cNvSpPr>
          <p:nvPr>
            <p:ph type="subTitle" idx="1"/>
          </p:nvPr>
        </p:nvSpPr>
        <p:spPr>
          <a:xfrm>
            <a:off x="2743200" y="1257300"/>
            <a:ext cx="12801600" cy="8686800"/>
          </a:xfrm>
        </p:spPr>
        <p:txBody>
          <a:bodyPr/>
          <a:lstStyle/>
          <a:p>
            <a:pPr algn="l" eaLnBrk="1" hangingPunct="1"/>
            <a:r>
              <a:rPr lang="en-US" altLang="en-US" sz="3600" b="1" u="sng">
                <a:solidFill>
                  <a:srgbClr val="FF3300"/>
                </a:solidFill>
              </a:rPr>
              <a:t>Activity</a:t>
            </a:r>
            <a:r>
              <a:rPr lang="en-US" altLang="en-US" sz="3600" b="1">
                <a:solidFill>
                  <a:srgbClr val="FF3300"/>
                </a:solidFill>
              </a:rPr>
              <a:t> :-</a:t>
            </a:r>
            <a:r>
              <a:rPr lang="en-US" altLang="en-US" sz="3600" b="1"/>
              <a:t> </a:t>
            </a:r>
            <a:r>
              <a:rPr lang="en-US" altLang="en-US" sz="3600" b="1">
                <a:solidFill>
                  <a:srgbClr val="3333FF"/>
                </a:solidFill>
              </a:rPr>
              <a:t>Take an iron nail, a piece of chalk and a rubber band. Try breaking them by hammering, cutting or stretching. It is more easier to break the chalk, less easier to break the rubber band and difficult to break the iron nail. This is because the particles in the iron nail are held together with greater force than in the rubber band or chalk.</a:t>
            </a:r>
            <a:endParaRPr lang="en-US" altLang="en-US" sz="3600" b="1">
              <a:solidFill>
                <a:srgbClr val="3333FF"/>
              </a:solidFill>
            </a:endParaRPr>
          </a:p>
        </p:txBody>
      </p:sp>
      <p:sp>
        <p:nvSpPr>
          <p:cNvPr id="11268" name="Rectangle 16"/>
          <p:cNvSpPr>
            <a:spLocks noChangeArrowheads="1"/>
          </p:cNvSpPr>
          <p:nvPr/>
        </p:nvSpPr>
        <p:spPr bwMode="auto">
          <a:xfrm>
            <a:off x="2286000" y="3798095"/>
            <a:ext cx="11907" cy="11906"/>
          </a:xfrm>
          <a:prstGeom prst="rect">
            <a:avLst/>
          </a:prstGeom>
          <a:solidFill>
            <a:schemeClr val="accent1"/>
          </a:solidFill>
          <a:ln w="9525">
            <a:solidFill>
              <a:schemeClr val="tx1"/>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a:p>
        </p:txBody>
      </p:sp>
      <p:pic>
        <p:nvPicPr>
          <p:cNvPr id="11269" name="Picture 20" descr="image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00700" y="48006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9097</Words>
  <Application>WPS Presentation</Application>
  <PresentationFormat>Custom</PresentationFormat>
  <Paragraphs>277</Paragraphs>
  <Slides>32</Slides>
  <Notes>10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32</vt:i4>
      </vt:variant>
    </vt:vector>
  </HeadingPairs>
  <TitlesOfParts>
    <vt:vector size="42" baseType="lpstr">
      <vt:lpstr>Arial</vt:lpstr>
      <vt:lpstr>SimSun</vt:lpstr>
      <vt:lpstr>Wingdings</vt:lpstr>
      <vt:lpstr>Arial</vt:lpstr>
      <vt:lpstr>Calibri</vt:lpstr>
      <vt:lpstr>Cambria</vt:lpstr>
      <vt:lpstr>Times New Roman</vt:lpstr>
      <vt:lpstr>Microsoft YaHei</vt:lpstr>
      <vt:lpstr>Arial Unicode MS</vt:lpstr>
      <vt:lpstr>Office Theme</vt:lpstr>
      <vt:lpstr>PowerPoint 演示文稿</vt:lpstr>
      <vt:lpstr>1a) Matter:</vt:lpstr>
      <vt:lpstr>b) Classification of matter: </vt:lpstr>
      <vt:lpstr>2) Physical nature of matter :-</vt:lpstr>
      <vt:lpstr>a) Matter is made up particles </vt:lpstr>
      <vt:lpstr>b) The particles of matter are very tiny :-</vt:lpstr>
      <vt:lpstr>C) The particles of matter have space between them :-</vt:lpstr>
      <vt:lpstr>d) Particles of matter are continuously moving :-</vt:lpstr>
      <vt:lpstr>e) Particles of matter attract each other :-</vt:lpstr>
      <vt:lpstr>3) States of matter</vt:lpstr>
      <vt:lpstr>States of matter</vt:lpstr>
      <vt:lpstr>Solid </vt:lpstr>
      <vt:lpstr>LIQUID </vt:lpstr>
      <vt:lpstr>Gas </vt:lpstr>
      <vt:lpstr>3) States of matter :-</vt:lpstr>
      <vt:lpstr>PowerPoint 演示文稿</vt:lpstr>
      <vt:lpstr>PowerPoint 演示文稿</vt:lpstr>
      <vt:lpstr>PowerPoint 演示文稿</vt:lpstr>
      <vt:lpstr>4) Change of state :-</vt:lpstr>
      <vt:lpstr>PowerPoint 演示文稿</vt:lpstr>
      <vt:lpstr>PowerPoint 演示文稿</vt:lpstr>
      <vt:lpstr>b) Boiling :-</vt:lpstr>
      <vt:lpstr>PowerPoint 演示文稿</vt:lpstr>
      <vt:lpstr>PowerPoint 演示文稿</vt:lpstr>
      <vt:lpstr>c) Sublimation :-</vt:lpstr>
      <vt:lpstr>d) Effect of pressure on gases :-</vt:lpstr>
      <vt:lpstr>5) Interconversion of the three states of matter :-</vt:lpstr>
      <vt:lpstr>6a) Evaporation :-</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uraru</cp:lastModifiedBy>
  <cp:revision>5</cp:revision>
  <dcterms:created xsi:type="dcterms:W3CDTF">2006-08-16T00:00:00Z</dcterms:created>
  <dcterms:modified xsi:type="dcterms:W3CDTF">2023-07-17T02:38:38Z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AC677EBB3A0A4231853FD7E9BEB981C5</vt:lpwstr>
  </property>
  <property fmtid="{D5CDD505-2E9C-101B-9397-08002B2CF9AE}" pid="3" name="KSOProductBuildVer">
    <vt:lpwstr>1033-11.2.0.11537</vt:lpwstr>
  </property>
</Properties>
</file>